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18"/>
  </p:notesMasterIdLst>
  <p:sldIdLst>
    <p:sldId id="256" r:id="rId2"/>
    <p:sldId id="276" r:id="rId3"/>
    <p:sldId id="337" r:id="rId4"/>
    <p:sldId id="472" r:id="rId5"/>
    <p:sldId id="277" r:id="rId6"/>
    <p:sldId id="272" r:id="rId7"/>
    <p:sldId id="278" r:id="rId8"/>
    <p:sldId id="257" r:id="rId9"/>
    <p:sldId id="281" r:id="rId10"/>
    <p:sldId id="339" r:id="rId11"/>
    <p:sldId id="336" r:id="rId12"/>
    <p:sldId id="347" r:id="rId13"/>
    <p:sldId id="351" r:id="rId14"/>
    <p:sldId id="355" r:id="rId15"/>
    <p:sldId id="356" r:id="rId16"/>
    <p:sldId id="348" r:id="rId17"/>
    <p:sldId id="352" r:id="rId18"/>
    <p:sldId id="357" r:id="rId19"/>
    <p:sldId id="358" r:id="rId20"/>
    <p:sldId id="350" r:id="rId21"/>
    <p:sldId id="349" r:id="rId22"/>
    <p:sldId id="353" r:id="rId23"/>
    <p:sldId id="354" r:id="rId24"/>
    <p:sldId id="331" r:id="rId25"/>
    <p:sldId id="270" r:id="rId26"/>
    <p:sldId id="326" r:id="rId27"/>
    <p:sldId id="364" r:id="rId28"/>
    <p:sldId id="360" r:id="rId29"/>
    <p:sldId id="359" r:id="rId30"/>
    <p:sldId id="378" r:id="rId31"/>
    <p:sldId id="365" r:id="rId32"/>
    <p:sldId id="362" r:id="rId33"/>
    <p:sldId id="363" r:id="rId34"/>
    <p:sldId id="367" r:id="rId35"/>
    <p:sldId id="368" r:id="rId36"/>
    <p:sldId id="377" r:id="rId37"/>
    <p:sldId id="372" r:id="rId38"/>
    <p:sldId id="375" r:id="rId39"/>
    <p:sldId id="376" r:id="rId40"/>
    <p:sldId id="322" r:id="rId41"/>
    <p:sldId id="379" r:id="rId42"/>
    <p:sldId id="381" r:id="rId43"/>
    <p:sldId id="380" r:id="rId44"/>
    <p:sldId id="394" r:id="rId45"/>
    <p:sldId id="398" r:id="rId46"/>
    <p:sldId id="395" r:id="rId47"/>
    <p:sldId id="454" r:id="rId48"/>
    <p:sldId id="396" r:id="rId49"/>
    <p:sldId id="405" r:id="rId50"/>
    <p:sldId id="400" r:id="rId51"/>
    <p:sldId id="457" r:id="rId52"/>
    <p:sldId id="402" r:id="rId53"/>
    <p:sldId id="456" r:id="rId54"/>
    <p:sldId id="404" r:id="rId55"/>
    <p:sldId id="455" r:id="rId56"/>
    <p:sldId id="449" r:id="rId57"/>
    <p:sldId id="382" r:id="rId58"/>
    <p:sldId id="383" r:id="rId59"/>
    <p:sldId id="384" r:id="rId60"/>
    <p:sldId id="406" r:id="rId61"/>
    <p:sldId id="409" r:id="rId62"/>
    <p:sldId id="418" r:id="rId63"/>
    <p:sldId id="458" r:id="rId64"/>
    <p:sldId id="412" r:id="rId65"/>
    <p:sldId id="459" r:id="rId66"/>
    <p:sldId id="414" r:id="rId67"/>
    <p:sldId id="417" r:id="rId68"/>
    <p:sldId id="416" r:id="rId69"/>
    <p:sldId id="460" r:id="rId70"/>
    <p:sldId id="450" r:id="rId71"/>
    <p:sldId id="385" r:id="rId72"/>
    <p:sldId id="386" r:id="rId73"/>
    <p:sldId id="387" r:id="rId74"/>
    <p:sldId id="419" r:id="rId75"/>
    <p:sldId id="461" r:id="rId76"/>
    <p:sldId id="421" r:id="rId77"/>
    <p:sldId id="422" r:id="rId78"/>
    <p:sldId id="423" r:id="rId79"/>
    <p:sldId id="462" r:id="rId80"/>
    <p:sldId id="429" r:id="rId81"/>
    <p:sldId id="440" r:id="rId82"/>
    <p:sldId id="451" r:id="rId83"/>
    <p:sldId id="388" r:id="rId84"/>
    <p:sldId id="389" r:id="rId85"/>
    <p:sldId id="390" r:id="rId86"/>
    <p:sldId id="433" r:id="rId87"/>
    <p:sldId id="435" r:id="rId88"/>
    <p:sldId id="434" r:id="rId89"/>
    <p:sldId id="463" r:id="rId90"/>
    <p:sldId id="441" r:id="rId91"/>
    <p:sldId id="464" r:id="rId92"/>
    <p:sldId id="436" r:id="rId93"/>
    <p:sldId id="465" r:id="rId94"/>
    <p:sldId id="437" r:id="rId95"/>
    <p:sldId id="466" r:id="rId96"/>
    <p:sldId id="438" r:id="rId97"/>
    <p:sldId id="467" r:id="rId98"/>
    <p:sldId id="439" r:id="rId99"/>
    <p:sldId id="447" r:id="rId100"/>
    <p:sldId id="452" r:id="rId101"/>
    <p:sldId id="391" r:id="rId102"/>
    <p:sldId id="392" r:id="rId103"/>
    <p:sldId id="393" r:id="rId104"/>
    <p:sldId id="442" r:id="rId105"/>
    <p:sldId id="468" r:id="rId106"/>
    <p:sldId id="443" r:id="rId107"/>
    <p:sldId id="444" r:id="rId108"/>
    <p:sldId id="445" r:id="rId109"/>
    <p:sldId id="469" r:id="rId110"/>
    <p:sldId id="446" r:id="rId111"/>
    <p:sldId id="470" r:id="rId112"/>
    <p:sldId id="448" r:id="rId113"/>
    <p:sldId id="471" r:id="rId114"/>
    <p:sldId id="335" r:id="rId115"/>
    <p:sldId id="321" r:id="rId116"/>
    <p:sldId id="280" r:id="rId1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357"/>
    <p:restoredTop sz="86395"/>
  </p:normalViewPr>
  <p:slideViewPr>
    <p:cSldViewPr snapToGrid="0" snapToObjects="1">
      <p:cViewPr varScale="1">
        <p:scale>
          <a:sx n="110" d="100"/>
          <a:sy n="110" d="100"/>
        </p:scale>
        <p:origin x="1256" y="168"/>
      </p:cViewPr>
      <p:guideLst>
        <p:guide orient="horz" pos="2136"/>
        <p:guide pos="3840"/>
      </p:guideLst>
    </p:cSldViewPr>
  </p:slideViewPr>
  <p:outlineViewPr>
    <p:cViewPr>
      <p:scale>
        <a:sx n="33" d="100"/>
        <a:sy n="33" d="100"/>
      </p:scale>
      <p:origin x="0" y="-1496"/>
    </p:cViewPr>
  </p:outlineViewPr>
  <p:notesTextViewPr>
    <p:cViewPr>
      <p:scale>
        <a:sx n="110" d="100"/>
        <a:sy n="110" d="100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notesMaster" Target="notesMasters/notesMaster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presProps" Target="presProps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theme" Target="theme/theme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6F6F5D-167E-1849-B841-EB0817BB385A}" type="datetimeFigureOut">
              <a:rPr lang="en-US" smtClean="0"/>
              <a:t>4/24/20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0CF8D1-BA82-5045-ACF9-1AA42AD6A5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4768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1158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/>
              <a:t>// TODO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0" dirty="0"/>
              <a:t>The backslash at the end of a terminal line indicates a line break for a multi-line command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i="0" dirty="0"/>
              <a:t>This can make it easier to read long commands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6017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/>
              <a:t>// TODO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0" dirty="0"/>
              <a:t>The backslash at the end of a terminal line indicates a line break for a multi-line command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i="0" dirty="0"/>
              <a:t>This can make it easier to read long commands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0557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6638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9022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/>
              <a:t>// TODO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0" dirty="0"/>
              <a:t>Omitted the -X option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0" dirty="0"/>
              <a:t>The server will return a HTTP ‘302 Found’ message and a message about redirection in the body but not the information we requested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5693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/>
              <a:t>// TODO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0" dirty="0"/>
              <a:t>Adding the -L option returns a 200 OK because </a:t>
            </a:r>
            <a:r>
              <a:rPr lang="en-US" b="0" i="0" dirty="0" err="1"/>
              <a:t>cURL</a:t>
            </a:r>
            <a:r>
              <a:rPr lang="en-US" b="0" i="0" dirty="0"/>
              <a:t> can follow redirects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658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0620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1554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2343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/>
              <a:t>// TODO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0" dirty="0"/>
              <a:t>The ‘response’ variable can be anything you like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8827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5810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  <a:endParaRPr lang="en-US" b="0" i="0" u="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33543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/>
              <a:t>// TODO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ipython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--no-banner --classic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643781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/>
              <a:t>// TODO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0" dirty="0"/>
              <a:t>Import the Python Requests module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79389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22695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/>
              <a:t>// TODO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0" dirty="0"/>
              <a:t>The container has pre-configured environment variables which store Cisco </a:t>
            </a:r>
            <a:r>
              <a:rPr lang="en-US" b="0" i="0" dirty="0" err="1"/>
              <a:t>DevNet</a:t>
            </a:r>
            <a:r>
              <a:rPr lang="en-US" b="0" i="0" dirty="0"/>
              <a:t> sandbox DNAC API credentials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0" dirty="0"/>
              <a:t>The Python OS module can access environment variables in the container or other underlying OS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0" dirty="0"/>
              <a:t>HTTP Basic auth requires uses a Python tuple object with username and password sent as the keyword argument ‘auth’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67958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/>
              <a:t>// TODO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0" dirty="0"/>
              <a:t>Importing the </a:t>
            </a:r>
            <a:r>
              <a:rPr lang="en-US" b="0" i="0" dirty="0" err="1"/>
              <a:t>pprint</a:t>
            </a:r>
            <a:r>
              <a:rPr lang="en-US" b="0" i="0" dirty="0"/>
              <a:t> module to print the JSON response in a more friendly format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0" dirty="0"/>
              <a:t>Use the Meraki API key stored as a container environment variable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0" dirty="0"/>
              <a:t>Use the native JSON response object to display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0" dirty="0"/>
              <a:t>Notice that, in contrast to </a:t>
            </a:r>
            <a:r>
              <a:rPr lang="en-US" b="0" i="0" dirty="0" err="1"/>
              <a:t>cURL</a:t>
            </a:r>
            <a:r>
              <a:rPr lang="en-US" b="0" i="0" dirty="0"/>
              <a:t>, Python Requests automatically follows redirects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94026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04932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35976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.json specifies the content type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Replace the .json with .xml for any API endpoint to interact using XML-formatted payloads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57521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8539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A Docker container is available which has a ready-build development environment for all of the hands-on activities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This will run on any Docker host, no dependency concerns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This isn’t a Docker class but here are some basic commands to use Docker for the hands-on activities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Create/use a local folder to organize all of your projects (/development, /code, etc.)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Download and run the Docker image from Docker Hub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21213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The .</a:t>
            </a:r>
            <a:r>
              <a:rPr lang="en-US" dirty="0" err="1"/>
              <a:t>cookie_jar</a:t>
            </a:r>
            <a:r>
              <a:rPr lang="en-US" dirty="0"/>
              <a:t> name is arbitrary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Notice the location of the token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In the cookie response header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In the body {"</a:t>
            </a:r>
            <a:r>
              <a:rPr lang="en-US" dirty="0" err="1"/>
              <a:t>imdata</a:t>
            </a:r>
            <a:r>
              <a:rPr lang="en-US" dirty="0"/>
              <a:t>":[{"</a:t>
            </a:r>
            <a:r>
              <a:rPr lang="en-US" dirty="0" err="1"/>
              <a:t>aaaLogin</a:t>
            </a:r>
            <a:r>
              <a:rPr lang="en-US" dirty="0"/>
              <a:t>":{"attributes":{"token":"</a:t>
            </a:r>
            <a:r>
              <a:rPr lang="en-US" dirty="0" err="1"/>
              <a:t>token_id</a:t>
            </a:r>
            <a:r>
              <a:rPr lang="en-US" dirty="0"/>
              <a:t>"}}}]}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08906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.</a:t>
            </a:r>
            <a:r>
              <a:rPr lang="en-US" dirty="0" err="1"/>
              <a:t>cookie_jar</a:t>
            </a:r>
            <a:r>
              <a:rPr lang="en-US" dirty="0"/>
              <a:t> name is arbitrary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73730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11654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81006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11404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4975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48959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82990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Intent API is our focus although an IPAM API is available for integration with 3</a:t>
            </a:r>
            <a:r>
              <a:rPr lang="en-US" baseline="30000" dirty="0"/>
              <a:t>rd</a:t>
            </a:r>
            <a:r>
              <a:rPr lang="en-US" dirty="0"/>
              <a:t>-party IPAM solutions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HTTP basic auth is a header named Authorization with the base 64 encoding of </a:t>
            </a:r>
            <a:r>
              <a:rPr lang="en-US" dirty="0" err="1"/>
              <a:t>username:password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74161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0241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This is not a class on REST APIs (what they are) – separate topic in a separate presentation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96969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471503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00774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50646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30724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357706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8059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48156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Dashboard API is our focus although there are other APIs for: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Webhooks, Captive Portal, </a:t>
            </a:r>
            <a:r>
              <a:rPr lang="en-US" dirty="0" err="1"/>
              <a:t>WiFi</a:t>
            </a:r>
            <a:r>
              <a:rPr lang="en-US" dirty="0"/>
              <a:t> &amp; Bluetooth Scanning, and MV-series cameras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88513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19592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8879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Most Cisco products use REST APIs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Simpler than RPC, SOAP, etc.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https://</a:t>
            </a:r>
            <a:r>
              <a:rPr lang="en-US" dirty="0" err="1"/>
              <a:t>www.linkedin.com</a:t>
            </a:r>
            <a:r>
              <a:rPr lang="en-US" dirty="0"/>
              <a:t>/pulse/why-rest-</a:t>
            </a:r>
            <a:r>
              <a:rPr lang="en-US" dirty="0" err="1"/>
              <a:t>api</a:t>
            </a:r>
            <a:r>
              <a:rPr lang="en-US" dirty="0"/>
              <a:t>-so-popular-</a:t>
            </a:r>
            <a:r>
              <a:rPr lang="en-US" dirty="0" err="1"/>
              <a:t>mangesh</a:t>
            </a:r>
            <a:r>
              <a:rPr lang="en-US" dirty="0"/>
              <a:t>-</a:t>
            </a:r>
            <a:r>
              <a:rPr lang="en-US" dirty="0" err="1"/>
              <a:t>bulkar</a:t>
            </a:r>
            <a:r>
              <a:rPr lang="en-US" dirty="0"/>
              <a:t>/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Client/server architecture – Uses HTTP verbs (less ambiguity)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Widely documented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Portable between REST clients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err="1"/>
              <a:t>cURL</a:t>
            </a:r>
            <a:endParaRPr lang="en-US" dirty="0"/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Python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Postman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Etc.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Our </a:t>
            </a:r>
            <a:r>
              <a:rPr lang="en-US" dirty="0">
                <a:solidFill>
                  <a:srgbClr val="FFFF00"/>
                </a:solidFill>
              </a:rPr>
              <a:t>customers want/need simple, automated infrastructures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srgbClr val="FFFF00"/>
                </a:solidFill>
              </a:rPr>
              <a:t>This is NOT an REST API class, you should be familiar with the component and format of REST requests and responses as well as HTTP principles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50365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61401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44443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0274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77677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27172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55792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65828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The .</a:t>
            </a:r>
            <a:r>
              <a:rPr lang="en-US" dirty="0" err="1"/>
              <a:t>cookie_jar</a:t>
            </a:r>
            <a:r>
              <a:rPr lang="en-US" dirty="0"/>
              <a:t> name is arbitrary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26555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.</a:t>
            </a:r>
            <a:r>
              <a:rPr lang="en-US" dirty="0" err="1"/>
              <a:t>cookie_jar</a:t>
            </a:r>
            <a:r>
              <a:rPr lang="en-US" dirty="0"/>
              <a:t> name is arbitrary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91162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.</a:t>
            </a:r>
            <a:r>
              <a:rPr lang="en-US" dirty="0" err="1"/>
              <a:t>cookie_jar</a:t>
            </a:r>
            <a:r>
              <a:rPr lang="en-US" dirty="0"/>
              <a:t> name is arbitrary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0925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73037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98771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5664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26344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479430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961126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00150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Developer tokens are available at https://</a:t>
            </a:r>
            <a:r>
              <a:rPr lang="en-US" dirty="0" err="1"/>
              <a:t>developer.webex.com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Production use requires OAuth tokens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898309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95972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The .</a:t>
            </a:r>
            <a:r>
              <a:rPr lang="en-US" dirty="0" err="1"/>
              <a:t>cookie_jar</a:t>
            </a:r>
            <a:r>
              <a:rPr lang="en-US" dirty="0"/>
              <a:t> name is arbitrary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Notice the location of the token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In the cookie response header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In the body {"</a:t>
            </a:r>
            <a:r>
              <a:rPr lang="en-US" dirty="0" err="1"/>
              <a:t>imdata</a:t>
            </a:r>
            <a:r>
              <a:rPr lang="en-US" dirty="0"/>
              <a:t>":[{"</a:t>
            </a:r>
            <a:r>
              <a:rPr lang="en-US" dirty="0" err="1"/>
              <a:t>aaaLogin</a:t>
            </a:r>
            <a:r>
              <a:rPr lang="en-US" dirty="0"/>
              <a:t>":{"attributes":{"token":"</a:t>
            </a:r>
            <a:r>
              <a:rPr lang="en-US" dirty="0" err="1"/>
              <a:t>token_id</a:t>
            </a:r>
            <a:r>
              <a:rPr lang="en-US" dirty="0"/>
              <a:t>"}}}]}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83218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9093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554835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66682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804003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506120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4096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/>
              <a:t>// TODO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0" dirty="0"/>
              <a:t>You could enter only the base URL and that will return the full HTML response that your web browser will see.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i="0" dirty="0"/>
              <a:t>From the CLI, that’s a lot of data to parse, for a human or a computer, so we will instead use a URL to the API endpoint which returns a much more human and computer readable format.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3765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  <a:endParaRPr lang="en-US" b="0" i="0" u="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1707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341E4-F420-5145-AAB6-D3DAF6206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401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341E4-F420-5145-AAB6-D3DAF6206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298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341E4-F420-5145-AAB6-D3DAF6206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044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44B02FA-DD2D-1844-AE35-8B2EAB0CF4E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2691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341E4-F420-5145-AAB6-D3DAF6206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580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341E4-F420-5145-AAB6-D3DAF6206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306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341E4-F420-5145-AAB6-D3DAF6206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92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341E4-F420-5145-AAB6-D3DAF6206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499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341E4-F420-5145-AAB6-D3DAF6206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427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341E4-F420-5145-AAB6-D3DAF6206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18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341E4-F420-5145-AAB6-D3DAF6206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807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2341E4-F420-5145-AAB6-D3DAF6206BB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011479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microsoft.com/office/2007/relationships/media" Target="../media/media2.mp4"/><Relationship Id="rId7" Type="http://schemas.openxmlformats.org/officeDocument/2006/relationships/image" Target="../media/image1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.xml"/><Relationship Id="rId4" Type="http://schemas.openxmlformats.org/officeDocument/2006/relationships/video" Target="../media/media2.mp4"/><Relationship Id="rId9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5.pn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webex.com/docs/api/getting-started" TargetMode="External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teams.webex.com/" TargetMode="External"/><Relationship Id="rId4" Type="http://schemas.openxmlformats.org/officeDocument/2006/relationships/hyperlink" Target="https://developer.cisco.com/webex-teams/" TargetMode="Externa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7.mp4"/><Relationship Id="rId1" Type="http://schemas.microsoft.com/office/2007/relationships/media" Target="../media/media37.mp4"/><Relationship Id="rId4" Type="http://schemas.openxmlformats.org/officeDocument/2006/relationships/image" Target="../media/image40.png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8.mp4"/><Relationship Id="rId1" Type="http://schemas.microsoft.com/office/2007/relationships/media" Target="../media/media38.mp4"/><Relationship Id="rId4" Type="http://schemas.openxmlformats.org/officeDocument/2006/relationships/image" Target="../media/image41.png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9.mp4"/><Relationship Id="rId1" Type="http://schemas.microsoft.com/office/2007/relationships/media" Target="../media/media39.mp4"/><Relationship Id="rId4" Type="http://schemas.openxmlformats.org/officeDocument/2006/relationships/image" Target="../media/image4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0.mp4"/><Relationship Id="rId1" Type="http://schemas.microsoft.com/office/2007/relationships/media" Target="../media/media40.mp4"/><Relationship Id="rId4" Type="http://schemas.openxmlformats.org/officeDocument/2006/relationships/image" Target="../media/image43.png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1.mp4"/><Relationship Id="rId1" Type="http://schemas.microsoft.com/office/2007/relationships/media" Target="../media/media41.mp4"/><Relationship Id="rId4" Type="http://schemas.openxmlformats.org/officeDocument/2006/relationships/image" Target="../media/image44.png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8" Type="http://schemas.openxmlformats.org/officeDocument/2006/relationships/hyperlink" Target="https://developer.cisco.com/meraki/" TargetMode="External"/><Relationship Id="rId3" Type="http://schemas.openxmlformats.org/officeDocument/2006/relationships/hyperlink" Target="https://en.wikipedia.org/wiki/CURL" TargetMode="External"/><Relationship Id="rId7" Type="http://schemas.openxmlformats.org/officeDocument/2006/relationships/hyperlink" Target="https://2.python-requests.org/en/master/api/#requests.Response" TargetMode="External"/><Relationship Id="rId2" Type="http://schemas.openxmlformats.org/officeDocument/2006/relationships/hyperlink" Target="https://www.linkedin.com/pulse/why-rest-api-so-popular-mangesh-bulkar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requests.readthedocs.io/en/master/" TargetMode="External"/><Relationship Id="rId5" Type="http://schemas.openxmlformats.org/officeDocument/2006/relationships/hyperlink" Target="https://curl.haxx.se/" TargetMode="External"/><Relationship Id="rId4" Type="http://schemas.openxmlformats.org/officeDocument/2006/relationships/hyperlink" Target="https://en.wikipedia.org/wiki/Requests_%28software%29" TargetMode="Externa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hub.docker.com/signup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ode.visualstudio.com/Download" TargetMode="External"/><Relationship Id="rId5" Type="http://schemas.openxmlformats.org/officeDocument/2006/relationships/hyperlink" Target="https://github.com/wwt/curl-requests-foundations" TargetMode="External"/><Relationship Id="rId4" Type="http://schemas.openxmlformats.org/officeDocument/2006/relationships/hyperlink" Target="https://www.docker.com/products/docker-desktop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4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4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equests_%28software%29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hon.org/3.8/library/urllib.request.html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4" Type="http://schemas.openxmlformats.org/officeDocument/2006/relationships/image" Target="../media/image13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2.python-requests.org/en/master/api/#requests.Response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1.mp4"/><Relationship Id="rId1" Type="http://schemas.microsoft.com/office/2007/relationships/media" Target="../media/media11.mp4"/><Relationship Id="rId4" Type="http://schemas.openxmlformats.org/officeDocument/2006/relationships/image" Target="../media/image14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2.mp4"/><Relationship Id="rId1" Type="http://schemas.microsoft.com/office/2007/relationships/media" Target="../media/media12.mp4"/><Relationship Id="rId4" Type="http://schemas.openxmlformats.org/officeDocument/2006/relationships/image" Target="../media/image15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3.mp4"/><Relationship Id="rId1" Type="http://schemas.microsoft.com/office/2007/relationships/media" Target="../media/media13.mp4"/><Relationship Id="rId4" Type="http://schemas.openxmlformats.org/officeDocument/2006/relationships/image" Target="../media/image16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4.mp4"/><Relationship Id="rId1" Type="http://schemas.microsoft.com/office/2007/relationships/media" Target="../media/media14.mp4"/><Relationship Id="rId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isco.com/c/en/us/td/docs/switches/datacenter/aci/apic/sw/2-x/rest_cfg/2_1_x/b_Cisco_APIC_REST_API_Configuration_Guide.html" TargetMode="External"/><Relationship Id="rId7" Type="http://schemas.openxmlformats.org/officeDocument/2006/relationships/hyperlink" Target="https://developer.cisco.com/site/aci/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wwt.com/lab/aci-virtual-simulator-lab" TargetMode="External"/><Relationship Id="rId5" Type="http://schemas.openxmlformats.org/officeDocument/2006/relationships/hyperlink" Target="https://www.wwt.com/lab/aci-ansible-sandbox" TargetMode="External"/><Relationship Id="rId4" Type="http://schemas.openxmlformats.org/officeDocument/2006/relationships/hyperlink" Target="https://www.wwt.com/lab/programmability-foundations-lab" TargetMode="Externa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5.mp4"/><Relationship Id="rId1" Type="http://schemas.microsoft.com/office/2007/relationships/media" Target="../media/media15.mp4"/><Relationship Id="rId4" Type="http://schemas.openxmlformats.org/officeDocument/2006/relationships/image" Target="../media/image18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6.mp4"/><Relationship Id="rId1" Type="http://schemas.microsoft.com/office/2007/relationships/media" Target="../media/media16.mp4"/><Relationship Id="rId4" Type="http://schemas.openxmlformats.org/officeDocument/2006/relationships/image" Target="../media/image19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7.mp4"/><Relationship Id="rId1" Type="http://schemas.microsoft.com/office/2007/relationships/media" Target="../media/media17.mp4"/><Relationship Id="rId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8.mp4"/><Relationship Id="rId1" Type="http://schemas.microsoft.com/office/2007/relationships/media" Target="../media/media18.mp4"/><Relationship Id="rId4" Type="http://schemas.openxmlformats.org/officeDocument/2006/relationships/image" Target="../media/image21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9.mp4"/><Relationship Id="rId1" Type="http://schemas.microsoft.com/office/2007/relationships/media" Target="../media/media19.mp4"/><Relationship Id="rId4" Type="http://schemas.openxmlformats.org/officeDocument/2006/relationships/image" Target="../media/image22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0.mp4"/><Relationship Id="rId1" Type="http://schemas.microsoft.com/office/2007/relationships/media" Target="../media/media20.mp4"/><Relationship Id="rId4" Type="http://schemas.openxmlformats.org/officeDocument/2006/relationships/image" Target="../media/image23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cisco.com/docs/dna-center/api/1-3-3-x/" TargetMode="External"/><Relationship Id="rId7" Type="http://schemas.openxmlformats.org/officeDocument/2006/relationships/hyperlink" Target="https://developer.cisco.com/dnacenter/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wwt.com/lab/cisco-sd-access-foundations-lab-1" TargetMode="External"/><Relationship Id="rId5" Type="http://schemas.openxmlformats.org/officeDocument/2006/relationships/hyperlink" Target="https://www.wwt.com/lab/cisco-sd-access-wireless-lab" TargetMode="External"/><Relationship Id="rId4" Type="http://schemas.openxmlformats.org/officeDocument/2006/relationships/hyperlink" Target="https://www.wwt.com/lab/network-automation-with-ansible-dna-center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1.mp4"/><Relationship Id="rId1" Type="http://schemas.microsoft.com/office/2007/relationships/media" Target="../media/media21.mp4"/><Relationship Id="rId4" Type="http://schemas.openxmlformats.org/officeDocument/2006/relationships/image" Target="../media/image24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2.mp4"/><Relationship Id="rId1" Type="http://schemas.microsoft.com/office/2007/relationships/media" Target="../media/media22.mp4"/><Relationship Id="rId4" Type="http://schemas.openxmlformats.org/officeDocument/2006/relationships/image" Target="../media/image25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3.mp4"/><Relationship Id="rId1" Type="http://schemas.microsoft.com/office/2007/relationships/media" Target="../media/media23.mp4"/><Relationship Id="rId4" Type="http://schemas.openxmlformats.org/officeDocument/2006/relationships/image" Target="../media/image26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4.mp4"/><Relationship Id="rId1" Type="http://schemas.microsoft.com/office/2007/relationships/media" Target="../media/media24.mp4"/><Relationship Id="rId4" Type="http://schemas.openxmlformats.org/officeDocument/2006/relationships/image" Target="../media/image27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5.mp4"/><Relationship Id="rId1" Type="http://schemas.microsoft.com/office/2007/relationships/media" Target="../media/media25.mp4"/><Relationship Id="rId4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cisco.com/meraki/api/" TargetMode="Externa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eveloper.cisco.com/meraki/" TargetMode="Externa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6.mp4"/><Relationship Id="rId1" Type="http://schemas.microsoft.com/office/2007/relationships/media" Target="../media/media26.mp4"/><Relationship Id="rId4" Type="http://schemas.openxmlformats.org/officeDocument/2006/relationships/image" Target="../media/image29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7.mp4"/><Relationship Id="rId1" Type="http://schemas.microsoft.com/office/2007/relationships/media" Target="../media/media27.mp4"/><Relationship Id="rId4" Type="http://schemas.openxmlformats.org/officeDocument/2006/relationships/image" Target="../media/image30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8.mp4"/><Relationship Id="rId1" Type="http://schemas.microsoft.com/office/2007/relationships/media" Target="../media/media28.mp4"/><Relationship Id="rId4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URL#cURL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9.mp4"/><Relationship Id="rId1" Type="http://schemas.microsoft.com/office/2007/relationships/media" Target="../media/media29.mp4"/><Relationship Id="rId4" Type="http://schemas.openxmlformats.org/officeDocument/2006/relationships/image" Target="../media/image32.pn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hyperlink" Target="https://developer.cisco.com/sdwan/" TargetMode="External"/><Relationship Id="rId3" Type="http://schemas.openxmlformats.org/officeDocument/2006/relationships/hyperlink" Target="https://sdwan-docs.cisco.com/Product_Documentation/Command_Reference/Command_Reference/vManage_REST_APIs" TargetMode="External"/><Relationship Id="rId7" Type="http://schemas.openxmlformats.org/officeDocument/2006/relationships/hyperlink" Target="https://www.wwt.com/lab/explore-o365-optimization-with-cisco-sd-wan" TargetMode="External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wwt.com/lab/cisco-sd-wan-programmability-lab" TargetMode="External"/><Relationship Id="rId5" Type="http://schemas.openxmlformats.org/officeDocument/2006/relationships/hyperlink" Target="https://www.wwt.com/lab/cisco-sd-wan-viptela-foundations-lab" TargetMode="External"/><Relationship Id="rId4" Type="http://schemas.openxmlformats.org/officeDocument/2006/relationships/hyperlink" Target="https://vmanage.fqdn/apidocs" TargetMode="Externa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0.mp4"/><Relationship Id="rId1" Type="http://schemas.microsoft.com/office/2007/relationships/media" Target="../media/media30.mp4"/><Relationship Id="rId4" Type="http://schemas.openxmlformats.org/officeDocument/2006/relationships/image" Target="../media/image33.pn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1.mp4"/><Relationship Id="rId1" Type="http://schemas.microsoft.com/office/2007/relationships/media" Target="../media/media31.mp4"/><Relationship Id="rId4" Type="http://schemas.openxmlformats.org/officeDocument/2006/relationships/image" Target="../media/image3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2.mp4"/><Relationship Id="rId1" Type="http://schemas.microsoft.com/office/2007/relationships/media" Target="../media/media32.mp4"/><Relationship Id="rId4" Type="http://schemas.openxmlformats.org/officeDocument/2006/relationships/image" Target="../media/image35.png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3.mp4"/><Relationship Id="rId1" Type="http://schemas.microsoft.com/office/2007/relationships/media" Target="../media/media33.mp4"/><Relationship Id="rId4" Type="http://schemas.openxmlformats.org/officeDocument/2006/relationships/image" Target="../media/image36.png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4.mp4"/><Relationship Id="rId1" Type="http://schemas.microsoft.com/office/2007/relationships/media" Target="../media/media34.mp4"/><Relationship Id="rId4" Type="http://schemas.openxmlformats.org/officeDocument/2006/relationships/image" Target="../media/image37.png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5.mp4"/><Relationship Id="rId1" Type="http://schemas.microsoft.com/office/2007/relationships/media" Target="../media/media35.mp4"/><Relationship Id="rId4" Type="http://schemas.openxmlformats.org/officeDocument/2006/relationships/image" Target="../media/image38.png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6.mp4"/><Relationship Id="rId1" Type="http://schemas.microsoft.com/office/2007/relationships/media" Target="../media/media36.mp4"/><Relationship Id="rId4" Type="http://schemas.openxmlformats.org/officeDocument/2006/relationships/image" Target="../media/image3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url_demo" descr="curl_demo">
            <a:hlinkClick r:id="" action="ppaction://media"/>
            <a:extLst>
              <a:ext uri="{FF2B5EF4-FFF2-40B4-BE49-F238E27FC236}">
                <a16:creationId xmlns:a16="http://schemas.microsoft.com/office/drawing/2014/main" id="{5E535354-C3A9-5342-824F-BE14F39544C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9129" y="2420536"/>
            <a:ext cx="6012146" cy="3588331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0451A0DE-9D64-5A48-94B5-5B4E427098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8385" y="6277281"/>
            <a:ext cx="11995229" cy="495406"/>
          </a:xfrm>
        </p:spPr>
        <p:txBody>
          <a:bodyPr>
            <a:normAutofit/>
          </a:bodyPr>
          <a:lstStyle/>
          <a:p>
            <a:r>
              <a:rPr lang="en-US" dirty="0"/>
              <a:t>An introduction to Unix </a:t>
            </a:r>
            <a:r>
              <a:rPr lang="en-US" dirty="0" err="1"/>
              <a:t>cURL</a:t>
            </a:r>
            <a:r>
              <a:rPr lang="en-US" dirty="0"/>
              <a:t>, Python Requests, &amp; hands-on API practice with Cisco platforms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FE9FD58-F0E2-F249-B868-181D32B42DA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38500" y="54826"/>
            <a:ext cx="5715000" cy="16389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D8D6E4C-FC36-3E4C-9387-96DD20072D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385" y="1051197"/>
            <a:ext cx="11995230" cy="1285177"/>
          </a:xfrm>
        </p:spPr>
        <p:txBody>
          <a:bodyPr>
            <a:normAutofit/>
          </a:bodyPr>
          <a:lstStyle/>
          <a:p>
            <a:r>
              <a:rPr lang="en-US" dirty="0" err="1"/>
              <a:t>cURL</a:t>
            </a:r>
            <a:r>
              <a:rPr lang="en-US" dirty="0"/>
              <a:t> &amp; Python Requests Foundations</a:t>
            </a:r>
          </a:p>
        </p:txBody>
      </p:sp>
      <p:pic>
        <p:nvPicPr>
          <p:cNvPr id="4" name="requests_demo" descr="requests_demo">
            <a:hlinkClick r:id="" action="ppaction://media"/>
            <a:extLst>
              <a:ext uri="{FF2B5EF4-FFF2-40B4-BE49-F238E27FC236}">
                <a16:creationId xmlns:a16="http://schemas.microsoft.com/office/drawing/2014/main" id="{A33E16A6-8AD2-1340-862F-7625DA3C608E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6119150" y="2420536"/>
            <a:ext cx="6012146" cy="3588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564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" dur="3916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" presetClass="mediacall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3662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28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29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0" fill="hold">
                      <p:stCondLst>
                        <p:cond delay="0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3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  <p:bldLst>
      <p:bldP spid="3" grpId="0" build="p"/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670A9-B06A-3448-BABA-FAD627500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9DACAD-17C1-C249-A498-C4A1A1ADD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12" name="curl_example_1" descr="curl_example_1">
            <a:hlinkClick r:id="" action="ppaction://media"/>
            <a:extLst>
              <a:ext uri="{FF2B5EF4-FFF2-40B4-BE49-F238E27FC236}">
                <a16:creationId xmlns:a16="http://schemas.microsoft.com/office/drawing/2014/main" id="{C760AB7C-EAE2-CA47-A4FD-C72CA08FF9D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12" y="1587"/>
            <a:ext cx="12180887" cy="6651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152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95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D6E4C-FC36-3E4C-9387-96DD20072D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14013"/>
            <a:ext cx="9144000" cy="2387600"/>
          </a:xfrm>
        </p:spPr>
        <p:txBody>
          <a:bodyPr/>
          <a:lstStyle/>
          <a:p>
            <a:r>
              <a:rPr lang="en-US" dirty="0"/>
              <a:t>Part VIII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51A0DE-9D64-5A48-94B5-5B4E427098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393688"/>
            <a:ext cx="9144000" cy="1655762"/>
          </a:xfrm>
        </p:spPr>
        <p:txBody>
          <a:bodyPr/>
          <a:lstStyle/>
          <a:p>
            <a:r>
              <a:rPr lang="en-US" dirty="0"/>
              <a:t>Cisco Platform APIs – </a:t>
            </a:r>
            <a:r>
              <a:rPr lang="en-US" dirty="0" err="1"/>
              <a:t>Webex</a:t>
            </a:r>
            <a:r>
              <a:rPr lang="en-US" dirty="0"/>
              <a:t> Teams</a:t>
            </a:r>
          </a:p>
        </p:txBody>
      </p:sp>
    </p:spTree>
    <p:extLst>
      <p:ext uri="{BB962C8B-B14F-4D97-AF65-F5344CB8AC3E}">
        <p14:creationId xmlns:p14="http://schemas.microsoft.com/office/powerpoint/2010/main" val="3736765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3F575-354A-2940-BFCA-9CCF6B4D7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Webex</a:t>
            </a:r>
            <a:r>
              <a:rPr lang="en-US" dirty="0"/>
              <a:t> Teams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82774F-7ED2-5544-84A3-E36874911B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123951" cy="4351338"/>
          </a:xfrm>
        </p:spPr>
        <p:txBody>
          <a:bodyPr>
            <a:normAutofit/>
          </a:bodyPr>
          <a:lstStyle/>
          <a:p>
            <a:r>
              <a:rPr lang="en-US" dirty="0"/>
              <a:t>What is it?</a:t>
            </a:r>
          </a:p>
          <a:p>
            <a:pPr lvl="1"/>
            <a:r>
              <a:rPr lang="en-US" dirty="0"/>
              <a:t>Cloud collaboration platform </a:t>
            </a:r>
          </a:p>
          <a:p>
            <a:pPr lvl="1"/>
            <a:r>
              <a:rPr lang="en-US" dirty="0"/>
              <a:t>Chat, Calling, &amp; Meetings</a:t>
            </a:r>
          </a:p>
          <a:p>
            <a:r>
              <a:rPr lang="en-US" dirty="0"/>
              <a:t>What is the controller?</a:t>
            </a:r>
          </a:p>
          <a:p>
            <a:pPr lvl="1"/>
            <a:r>
              <a:rPr lang="en-US" dirty="0" err="1"/>
              <a:t>Webex</a:t>
            </a:r>
            <a:r>
              <a:rPr lang="en-US" dirty="0"/>
              <a:t> Cloud</a:t>
            </a:r>
          </a:p>
          <a:p>
            <a:r>
              <a:rPr lang="en-US" dirty="0"/>
              <a:t>REST API Details:</a:t>
            </a:r>
          </a:p>
          <a:p>
            <a:pPr lvl="1"/>
            <a:r>
              <a:rPr lang="en-US" dirty="0"/>
              <a:t>Transport - HTTPS</a:t>
            </a:r>
          </a:p>
          <a:p>
            <a:pPr lvl="1"/>
            <a:r>
              <a:rPr lang="en-US" dirty="0"/>
              <a:t>Methods – GET, POST, PUT &amp; DELETE</a:t>
            </a:r>
          </a:p>
          <a:p>
            <a:pPr lvl="1"/>
            <a:r>
              <a:rPr lang="en-US" dirty="0"/>
              <a:t>Content types – Accepts JSON &amp; URL encoded form data, returns JSON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334516-EE7D-424E-9D4B-979F8C53BB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DCE2CF-870D-8442-9A14-D51A59D6E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101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6218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3F575-354A-2940-BFCA-9CCF6B4D7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Webex</a:t>
            </a:r>
            <a:r>
              <a:rPr lang="en-US" dirty="0"/>
              <a:t> Teams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82774F-7ED2-5544-84A3-E36874911B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644266" cy="4351338"/>
          </a:xfrm>
        </p:spPr>
        <p:txBody>
          <a:bodyPr>
            <a:normAutofit/>
          </a:bodyPr>
          <a:lstStyle/>
          <a:p>
            <a:r>
              <a:rPr lang="en-US" dirty="0"/>
              <a:t>API Authentication</a:t>
            </a:r>
          </a:p>
          <a:p>
            <a:pPr lvl="1"/>
            <a:r>
              <a:rPr lang="en-US" dirty="0"/>
              <a:t>Base URL – </a:t>
            </a:r>
            <a:r>
              <a:rPr lang="en-US" b="1" i="1" dirty="0">
                <a:solidFill>
                  <a:srgbClr val="FFFF00"/>
                </a:solidFill>
              </a:rPr>
              <a:t>https://</a:t>
            </a:r>
            <a:r>
              <a:rPr lang="en-US" b="1" i="1" dirty="0" err="1">
                <a:solidFill>
                  <a:srgbClr val="FFFF00"/>
                </a:solidFill>
              </a:rPr>
              <a:t>api.ciscospark.com</a:t>
            </a:r>
            <a:r>
              <a:rPr lang="en-US" b="1" i="1" dirty="0">
                <a:solidFill>
                  <a:srgbClr val="FFFF00"/>
                </a:solidFill>
              </a:rPr>
              <a:t>/v1/</a:t>
            </a:r>
          </a:p>
          <a:p>
            <a:pPr lvl="1"/>
            <a:endParaRPr lang="en-US" b="1" i="1" dirty="0"/>
          </a:p>
          <a:p>
            <a:pPr lvl="1"/>
            <a:r>
              <a:rPr lang="en-US" dirty="0"/>
              <a:t>For developer testing, requires a </a:t>
            </a:r>
            <a:r>
              <a:rPr lang="en-US" b="1" i="1" dirty="0">
                <a:solidFill>
                  <a:srgbClr val="FFFF00"/>
                </a:solidFill>
              </a:rPr>
              <a:t>Personal Access Token </a:t>
            </a:r>
            <a:r>
              <a:rPr lang="en-US" dirty="0"/>
              <a:t>(12 hour validity)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The </a:t>
            </a:r>
            <a:r>
              <a:rPr lang="en-US" b="1" i="1" dirty="0">
                <a:solidFill>
                  <a:srgbClr val="FFFF00"/>
                </a:solidFill>
              </a:rPr>
              <a:t>Authorization</a:t>
            </a:r>
            <a:r>
              <a:rPr lang="en-US" dirty="0"/>
              <a:t> header must include the token</a:t>
            </a:r>
            <a:endParaRPr lang="en-US" dirty="0">
              <a:solidFill>
                <a:srgbClr val="FF0000"/>
              </a:solidFill>
            </a:endParaRP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{"</a:t>
            </a:r>
            <a:r>
              <a:rPr lang="en-US" b="1" i="1" dirty="0" err="1">
                <a:solidFill>
                  <a:srgbClr val="FFFF00"/>
                </a:solidFill>
              </a:rPr>
              <a:t>Authorization</a:t>
            </a:r>
            <a:r>
              <a:rPr lang="en-US" b="1" i="1" dirty="0" err="1"/>
              <a:t>":"</a:t>
            </a:r>
            <a:r>
              <a:rPr lang="en-US" b="1" i="1" dirty="0" err="1">
                <a:solidFill>
                  <a:srgbClr val="FFFF00"/>
                </a:solidFill>
              </a:rPr>
              <a:t>Bearer</a:t>
            </a:r>
            <a:r>
              <a:rPr lang="en-US" b="1" i="1" dirty="0">
                <a:solidFill>
                  <a:srgbClr val="FFFF00"/>
                </a:solidFill>
              </a:rPr>
              <a:t> </a:t>
            </a:r>
            <a:r>
              <a:rPr lang="en-US" b="1" i="1" dirty="0" err="1">
                <a:solidFill>
                  <a:srgbClr val="FF0000"/>
                </a:solidFill>
              </a:rPr>
              <a:t>personal_access_token</a:t>
            </a:r>
            <a:r>
              <a:rPr lang="en-US" b="1" i="1" dirty="0"/>
              <a:t>"</a:t>
            </a:r>
            <a:r>
              <a:rPr lang="en-US" b="1" i="1" dirty="0">
                <a:solidFill>
                  <a:srgbClr val="FFFF00"/>
                </a:solidFill>
              </a:rPr>
              <a:t>}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334516-EE7D-424E-9D4B-979F8C53BB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DCE2CF-870D-8442-9A14-D51A59D6E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102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5089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3F575-354A-2940-BFCA-9CCF6B4D7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Webex</a:t>
            </a:r>
            <a:r>
              <a:rPr lang="en-US" dirty="0"/>
              <a:t> Teams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82774F-7ED2-5544-84A3-E36874911B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API documentation:</a:t>
            </a:r>
          </a:p>
          <a:p>
            <a:pPr lvl="1"/>
            <a:r>
              <a:rPr lang="en-US" dirty="0">
                <a:hlinkClick r:id="rId3"/>
              </a:rPr>
              <a:t>https://developer.webex.com/docs/api/getting-started</a:t>
            </a:r>
            <a:endParaRPr lang="en-US" dirty="0"/>
          </a:p>
          <a:p>
            <a:r>
              <a:rPr lang="en-US" dirty="0"/>
              <a:t>Lab Resources</a:t>
            </a:r>
          </a:p>
          <a:p>
            <a:pPr lvl="1"/>
            <a:r>
              <a:rPr lang="en-US" dirty="0"/>
              <a:t>WWT Platform</a:t>
            </a:r>
          </a:p>
          <a:p>
            <a:pPr lvl="2"/>
            <a:r>
              <a:rPr lang="en-US" dirty="0"/>
              <a:t>N/A</a:t>
            </a:r>
          </a:p>
          <a:p>
            <a:pPr lvl="1"/>
            <a:r>
              <a:rPr lang="en-US" dirty="0"/>
              <a:t>Cisco </a:t>
            </a:r>
            <a:r>
              <a:rPr lang="en-US" dirty="0" err="1"/>
              <a:t>DevNet</a:t>
            </a:r>
            <a:endParaRPr lang="en-US" dirty="0"/>
          </a:p>
          <a:p>
            <a:pPr lvl="2"/>
            <a:r>
              <a:rPr lang="en-US" dirty="0">
                <a:hlinkClick r:id="rId4"/>
              </a:rPr>
              <a:t>https://developer.cisco.com/webex-teams/</a:t>
            </a:r>
            <a:endParaRPr lang="en-US" dirty="0"/>
          </a:p>
          <a:p>
            <a:pPr lvl="2"/>
            <a:r>
              <a:rPr lang="en-US" dirty="0" err="1"/>
              <a:t>Webex</a:t>
            </a:r>
            <a:r>
              <a:rPr lang="en-US" dirty="0"/>
              <a:t> Teams account required for developer interaction (</a:t>
            </a:r>
            <a:r>
              <a:rPr lang="en-US" dirty="0">
                <a:hlinkClick r:id="rId5"/>
              </a:rPr>
              <a:t>https://teams.webex.com</a:t>
            </a:r>
            <a:r>
              <a:rPr lang="en-US" dirty="0"/>
              <a:t>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334516-EE7D-424E-9D4B-979F8C53BB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DCE2CF-870D-8442-9A14-D51A59D6E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103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6272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DF7CD-7263-9840-AE80-6F1B7FA6A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cURL</a:t>
            </a:r>
            <a:r>
              <a:rPr lang="en-US" dirty="0"/>
              <a:t> – </a:t>
            </a:r>
            <a:r>
              <a:rPr lang="en-US" dirty="0" err="1"/>
              <a:t>Webex</a:t>
            </a:r>
            <a:r>
              <a:rPr lang="en-US" dirty="0"/>
              <a:t> Teams, Individual Account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10A140-16FE-F54F-9766-D3A50E4E4F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667035" cy="4351338"/>
          </a:xfrm>
        </p:spPr>
        <p:txBody>
          <a:bodyPr>
            <a:normAutofit/>
          </a:bodyPr>
          <a:lstStyle/>
          <a:p>
            <a:r>
              <a:rPr lang="en-US" dirty="0"/>
              <a:t>Step 1 – Store the Personal Access Token in an environment variable</a:t>
            </a:r>
          </a:p>
          <a:p>
            <a:pPr lvl="1"/>
            <a:r>
              <a:rPr lang="en-US" b="1" i="1" dirty="0"/>
              <a:t>This is the static </a:t>
            </a:r>
            <a:r>
              <a:rPr lang="en-US" b="1" i="1" dirty="0" err="1"/>
              <a:t>DevNet</a:t>
            </a:r>
            <a:r>
              <a:rPr lang="en-US" b="1" i="1" dirty="0"/>
              <a:t> Meraki API token:</a:t>
            </a:r>
            <a:endParaRPr lang="en-US" dirty="0"/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export WEBEX_TOKEN=</a:t>
            </a:r>
            <a:r>
              <a:rPr lang="en-US" b="1" i="1" dirty="0">
                <a:solidFill>
                  <a:srgbClr val="FF0000"/>
                </a:solidFill>
              </a:rPr>
              <a:t>Y2lzY29zcGFyazovL3VzL1JPT00vZmU1M2IwOTAtODM…</a:t>
            </a:r>
            <a:endParaRPr lang="en-US" b="1" i="1" dirty="0"/>
          </a:p>
          <a:p>
            <a:endParaRPr lang="en-US" dirty="0"/>
          </a:p>
          <a:p>
            <a:r>
              <a:rPr lang="en-US" dirty="0"/>
              <a:t>Step 2 – Get a list of your </a:t>
            </a:r>
            <a:r>
              <a:rPr lang="en-US" dirty="0" err="1"/>
              <a:t>Webex</a:t>
            </a:r>
            <a:r>
              <a:rPr lang="en-US" dirty="0"/>
              <a:t> Teams Rooms with the token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curl -</a:t>
            </a:r>
            <a:r>
              <a:rPr lang="en-US" b="1" i="1" dirty="0" err="1">
                <a:solidFill>
                  <a:srgbClr val="FFFF00"/>
                </a:solidFill>
              </a:rPr>
              <a:t>iX</a:t>
            </a:r>
            <a:r>
              <a:rPr lang="en-US" b="1" i="1" dirty="0">
                <a:solidFill>
                  <a:srgbClr val="FFFF00"/>
                </a:solidFill>
              </a:rPr>
              <a:t> GET --</a:t>
            </a:r>
            <a:r>
              <a:rPr lang="en-US" b="1" i="1" dirty="0" err="1">
                <a:solidFill>
                  <a:srgbClr val="FFFF00"/>
                </a:solidFill>
              </a:rPr>
              <a:t>url</a:t>
            </a:r>
            <a:r>
              <a:rPr lang="en-US" b="1" i="1" dirty="0">
                <a:solidFill>
                  <a:srgbClr val="FFFF00"/>
                </a:solidFill>
              </a:rPr>
              <a:t> https://</a:t>
            </a:r>
            <a:r>
              <a:rPr lang="en-US" b="1" i="1" dirty="0" err="1">
                <a:solidFill>
                  <a:srgbClr val="FFFF00"/>
                </a:solidFill>
              </a:rPr>
              <a:t>api.ciscospark.com</a:t>
            </a:r>
            <a:r>
              <a:rPr lang="en-US" b="1" i="1" dirty="0">
                <a:solidFill>
                  <a:srgbClr val="FFFF00"/>
                </a:solidFill>
              </a:rPr>
              <a:t>/v1/rooms \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-H 'Authorization: Bearer '$WEBEX_TOKEN -</a:t>
            </a:r>
            <a:r>
              <a:rPr lang="en-US" b="1" i="1" dirty="0" err="1">
                <a:solidFill>
                  <a:srgbClr val="FFFF00"/>
                </a:solidFill>
              </a:rPr>
              <a:t>i</a:t>
            </a:r>
            <a:endParaRPr lang="en-US" b="1" i="1" dirty="0">
              <a:solidFill>
                <a:srgbClr val="FFFF0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9528C-333D-BF4A-844C-7BCC7757E8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98D1A2-1CD4-4A47-A0BC-C1215D1CD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104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2288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670A9-B06A-3448-BABA-FAD627500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9DACAD-17C1-C249-A498-C4A1A1ADD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105</a:t>
            </a:fld>
            <a:endParaRPr lang="en-US" dirty="0"/>
          </a:p>
        </p:txBody>
      </p:sp>
      <p:pic>
        <p:nvPicPr>
          <p:cNvPr id="6" name="curl_webex_1" descr="curl_webex_1">
            <a:hlinkClick r:id="" action="ppaction://media"/>
            <a:extLst>
              <a:ext uri="{FF2B5EF4-FFF2-40B4-BE49-F238E27FC236}">
                <a16:creationId xmlns:a16="http://schemas.microsoft.com/office/drawing/2014/main" id="{A9B75717-5037-214C-BAB5-44686F70FA1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938" y="3175"/>
            <a:ext cx="12184062" cy="6653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62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36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DF7CD-7263-9840-AE80-6F1B7FA6A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cURL</a:t>
            </a:r>
            <a:r>
              <a:rPr lang="en-US" dirty="0"/>
              <a:t> – </a:t>
            </a:r>
            <a:r>
              <a:rPr lang="en-US" dirty="0" err="1"/>
              <a:t>Webex</a:t>
            </a:r>
            <a:r>
              <a:rPr lang="en-US" dirty="0"/>
              <a:t> Teams, Individual Account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10A140-16FE-F54F-9766-D3A50E4E4F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736485" cy="4351338"/>
          </a:xfrm>
        </p:spPr>
        <p:txBody>
          <a:bodyPr>
            <a:normAutofit/>
          </a:bodyPr>
          <a:lstStyle/>
          <a:p>
            <a:r>
              <a:rPr lang="en-US" dirty="0"/>
              <a:t>Step 3 – Create a new </a:t>
            </a:r>
            <a:r>
              <a:rPr lang="en-US" dirty="0" err="1"/>
              <a:t>Webex</a:t>
            </a:r>
            <a:r>
              <a:rPr lang="en-US" dirty="0"/>
              <a:t> Teams Room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curl -X POST --</a:t>
            </a:r>
            <a:r>
              <a:rPr lang="en-US" b="1" i="1" dirty="0" err="1">
                <a:solidFill>
                  <a:srgbClr val="FFFF00"/>
                </a:solidFill>
              </a:rPr>
              <a:t>url</a:t>
            </a:r>
            <a:r>
              <a:rPr lang="en-US" b="1" i="1" dirty="0">
                <a:solidFill>
                  <a:srgbClr val="FFFF00"/>
                </a:solidFill>
              </a:rPr>
              <a:t> https://</a:t>
            </a:r>
            <a:r>
              <a:rPr lang="en-US" b="1" i="1" dirty="0" err="1">
                <a:solidFill>
                  <a:srgbClr val="FFFF00"/>
                </a:solidFill>
              </a:rPr>
              <a:t>api.ciscospark.com</a:t>
            </a:r>
            <a:r>
              <a:rPr lang="en-US" b="1" i="1" dirty="0">
                <a:solidFill>
                  <a:srgbClr val="FFFF00"/>
                </a:solidFill>
              </a:rPr>
              <a:t>/v1/rooms \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-H 'Content-Type: application/json' \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-H 'Authorization: Bearer '$WEBEX_TOKEN \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--data-raw '{"</a:t>
            </a:r>
            <a:r>
              <a:rPr lang="en-US" b="1" i="1" dirty="0" err="1">
                <a:solidFill>
                  <a:srgbClr val="FFFF00"/>
                </a:solidFill>
              </a:rPr>
              <a:t>title":"New</a:t>
            </a:r>
            <a:r>
              <a:rPr lang="en-US" b="1" i="1" dirty="0">
                <a:solidFill>
                  <a:srgbClr val="FFFF00"/>
                </a:solidFill>
              </a:rPr>
              <a:t> </a:t>
            </a:r>
            <a:r>
              <a:rPr lang="en-US" b="1" i="1" dirty="0" err="1">
                <a:solidFill>
                  <a:srgbClr val="FFFF00"/>
                </a:solidFill>
              </a:rPr>
              <a:t>cURL</a:t>
            </a:r>
            <a:r>
              <a:rPr lang="en-US" b="1" i="1" dirty="0">
                <a:solidFill>
                  <a:srgbClr val="FFFF00"/>
                </a:solidFill>
              </a:rPr>
              <a:t> Room"}'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 err="1"/>
              <a:t>Webex</a:t>
            </a:r>
            <a:r>
              <a:rPr lang="en-US" dirty="0"/>
              <a:t> Teams will return JSON data with new Room details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9528C-333D-BF4A-844C-7BCC7757E8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98D1A2-1CD4-4A47-A0BC-C1215D1CD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106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7380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670A9-B06A-3448-BABA-FAD627500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9DACAD-17C1-C249-A498-C4A1A1ADD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107</a:t>
            </a:fld>
            <a:endParaRPr lang="en-US" dirty="0"/>
          </a:p>
        </p:txBody>
      </p:sp>
      <p:pic>
        <p:nvPicPr>
          <p:cNvPr id="3" name="curl_webex_2" descr="curl_webex_2">
            <a:hlinkClick r:id="" action="ppaction://media"/>
            <a:extLst>
              <a:ext uri="{FF2B5EF4-FFF2-40B4-BE49-F238E27FC236}">
                <a16:creationId xmlns:a16="http://schemas.microsoft.com/office/drawing/2014/main" id="{46D18A2E-F041-2D46-A4F4-FDA5B73B1F9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525" y="-1"/>
            <a:ext cx="12182475" cy="6652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428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21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DF7CD-7263-9840-AE80-6F1B7FA6A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– </a:t>
            </a:r>
            <a:r>
              <a:rPr lang="en-US" dirty="0" err="1"/>
              <a:t>Webex</a:t>
            </a:r>
            <a:r>
              <a:rPr lang="en-US" dirty="0"/>
              <a:t> Teams, Individual Account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10A140-16FE-F54F-9766-D3A50E4E4F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Step 1 – Get a list of your </a:t>
            </a:r>
            <a:r>
              <a:rPr lang="en-US" dirty="0" err="1"/>
              <a:t>Webex</a:t>
            </a:r>
            <a:r>
              <a:rPr lang="en-US" dirty="0"/>
              <a:t> Teams Rooms with the token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import requests, </a:t>
            </a:r>
            <a:r>
              <a:rPr lang="en-US" b="1" i="1" dirty="0" err="1">
                <a:solidFill>
                  <a:srgbClr val="FFFF00"/>
                </a:solidFill>
              </a:rPr>
              <a:t>os</a:t>
            </a:r>
            <a:endParaRPr lang="en-US" b="1" i="1" dirty="0">
              <a:solidFill>
                <a:srgbClr val="FFFF00"/>
              </a:solidFill>
            </a:endParaRP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from </a:t>
            </a:r>
            <a:r>
              <a:rPr lang="en-US" b="1" i="1" dirty="0" err="1">
                <a:solidFill>
                  <a:srgbClr val="FFFF00"/>
                </a:solidFill>
              </a:rPr>
              <a:t>pprint</a:t>
            </a:r>
            <a:r>
              <a:rPr lang="en-US" b="1" i="1" dirty="0">
                <a:solidFill>
                  <a:srgbClr val="FFFF00"/>
                </a:solidFill>
              </a:rPr>
              <a:t> import </a:t>
            </a:r>
            <a:r>
              <a:rPr lang="en-US" b="1" i="1" dirty="0" err="1">
                <a:solidFill>
                  <a:srgbClr val="FFFF00"/>
                </a:solidFill>
              </a:rPr>
              <a:t>pprint</a:t>
            </a:r>
            <a:endParaRPr lang="en-US" b="1" i="1" dirty="0">
              <a:solidFill>
                <a:srgbClr val="FFFF00"/>
              </a:solidFill>
            </a:endParaRP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token = </a:t>
            </a:r>
            <a:r>
              <a:rPr lang="en-US" b="1" i="1" dirty="0" err="1">
                <a:solidFill>
                  <a:srgbClr val="FFFF00"/>
                </a:solidFill>
              </a:rPr>
              <a:t>os.getenv</a:t>
            </a:r>
            <a:r>
              <a:rPr lang="en-US" b="1" i="1" dirty="0">
                <a:solidFill>
                  <a:srgbClr val="FFFF00"/>
                </a:solidFill>
              </a:rPr>
              <a:t>('WEBEX_TOKEN')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headers = {'</a:t>
            </a:r>
            <a:r>
              <a:rPr lang="en-US" b="1" i="1" dirty="0" err="1">
                <a:solidFill>
                  <a:srgbClr val="FFFF00"/>
                </a:solidFill>
              </a:rPr>
              <a:t>Content-Type':'application</a:t>
            </a:r>
            <a:r>
              <a:rPr lang="en-US" b="1" i="1" dirty="0">
                <a:solidFill>
                  <a:srgbClr val="FFFF00"/>
                </a:solidFill>
              </a:rPr>
              <a:t>/json','Authorization':</a:t>
            </a:r>
            <a:r>
              <a:rPr lang="en-US" b="1" i="1" dirty="0" err="1">
                <a:solidFill>
                  <a:srgbClr val="FFFF00"/>
                </a:solidFill>
              </a:rPr>
              <a:t>f'Bearer</a:t>
            </a:r>
            <a:r>
              <a:rPr lang="en-US" b="1" i="1" dirty="0">
                <a:solidFill>
                  <a:srgbClr val="FFFF00"/>
                </a:solidFill>
              </a:rPr>
              <a:t> {token}'}</a:t>
            </a:r>
          </a:p>
          <a:p>
            <a:pPr marL="457200" lvl="1" indent="0">
              <a:buNone/>
            </a:pPr>
            <a:r>
              <a:rPr lang="en-US" b="1" i="1" dirty="0" err="1">
                <a:solidFill>
                  <a:srgbClr val="FFFF00"/>
                </a:solidFill>
              </a:rPr>
              <a:t>get_url</a:t>
            </a:r>
            <a:r>
              <a:rPr lang="en-US" b="1" i="1" dirty="0">
                <a:solidFill>
                  <a:srgbClr val="FFFF00"/>
                </a:solidFill>
              </a:rPr>
              <a:t> = 'https://</a:t>
            </a:r>
            <a:r>
              <a:rPr lang="en-US" b="1" i="1" dirty="0" err="1">
                <a:solidFill>
                  <a:srgbClr val="FFFF00"/>
                </a:solidFill>
              </a:rPr>
              <a:t>api.ciscospark.com</a:t>
            </a:r>
            <a:r>
              <a:rPr lang="en-US" b="1" i="1" dirty="0">
                <a:solidFill>
                  <a:srgbClr val="FFFF00"/>
                </a:solidFill>
              </a:rPr>
              <a:t>/v1/rooms'</a:t>
            </a:r>
          </a:p>
          <a:p>
            <a:pPr marL="457200" lvl="1" indent="0">
              <a:buNone/>
            </a:pPr>
            <a:r>
              <a:rPr lang="en-US" b="1" i="1" dirty="0" err="1">
                <a:solidFill>
                  <a:srgbClr val="FFFF00"/>
                </a:solidFill>
              </a:rPr>
              <a:t>get_response</a:t>
            </a:r>
            <a:r>
              <a:rPr lang="en-US" b="1" i="1" dirty="0">
                <a:solidFill>
                  <a:srgbClr val="FFFF00"/>
                </a:solidFill>
              </a:rPr>
              <a:t> = </a:t>
            </a:r>
            <a:r>
              <a:rPr lang="en-US" b="1" i="1" dirty="0" err="1">
                <a:solidFill>
                  <a:srgbClr val="FFFF00"/>
                </a:solidFill>
              </a:rPr>
              <a:t>requests.get</a:t>
            </a:r>
            <a:r>
              <a:rPr lang="en-US" b="1" i="1" dirty="0">
                <a:solidFill>
                  <a:srgbClr val="FFFF00"/>
                </a:solidFill>
              </a:rPr>
              <a:t>(</a:t>
            </a:r>
            <a:r>
              <a:rPr lang="en-US" b="1" i="1" dirty="0" err="1">
                <a:solidFill>
                  <a:srgbClr val="FFFF00"/>
                </a:solidFill>
              </a:rPr>
              <a:t>get_url</a:t>
            </a:r>
            <a:r>
              <a:rPr lang="en-US" b="1" i="1" dirty="0">
                <a:solidFill>
                  <a:srgbClr val="FFFF00"/>
                </a:solidFill>
              </a:rPr>
              <a:t>, headers=headers)</a:t>
            </a:r>
          </a:p>
          <a:p>
            <a:pPr marL="457200" lvl="1" indent="0">
              <a:buNone/>
            </a:pPr>
            <a:r>
              <a:rPr lang="en-US" b="1" i="1" dirty="0" err="1">
                <a:solidFill>
                  <a:srgbClr val="FFFF00"/>
                </a:solidFill>
              </a:rPr>
              <a:t>pprint</a:t>
            </a:r>
            <a:r>
              <a:rPr lang="en-US" b="1" i="1" dirty="0">
                <a:solidFill>
                  <a:srgbClr val="FFFF00"/>
                </a:solidFill>
              </a:rPr>
              <a:t>(</a:t>
            </a:r>
            <a:r>
              <a:rPr lang="en-US" b="1" i="1" dirty="0" err="1">
                <a:solidFill>
                  <a:srgbClr val="FFFF00"/>
                </a:solidFill>
              </a:rPr>
              <a:t>get_response.json</a:t>
            </a:r>
            <a:r>
              <a:rPr lang="en-US" b="1" i="1" dirty="0">
                <a:solidFill>
                  <a:srgbClr val="FFFF00"/>
                </a:solidFill>
              </a:rPr>
              <a:t>()) </a:t>
            </a:r>
            <a:r>
              <a:rPr lang="en-US" b="1" i="1" dirty="0"/>
              <a:t># display all rooms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print() </a:t>
            </a:r>
            <a:r>
              <a:rPr lang="en-US" b="1" i="1" dirty="0"/>
              <a:t># blank line between output</a:t>
            </a:r>
            <a:r>
              <a:rPr lang="en-US" b="1" i="1" dirty="0">
                <a:solidFill>
                  <a:srgbClr val="FFFF00"/>
                </a:solidFill>
              </a:rPr>
              <a:t> </a:t>
            </a:r>
            <a:endParaRPr lang="en-US" b="1" i="1" dirty="0"/>
          </a:p>
          <a:p>
            <a:pPr marL="457200" lvl="1" indent="0">
              <a:buNone/>
            </a:pPr>
            <a:r>
              <a:rPr lang="en-US" b="1" i="1" dirty="0" err="1">
                <a:solidFill>
                  <a:srgbClr val="FFFF00"/>
                </a:solidFill>
              </a:rPr>
              <a:t>pprint</a:t>
            </a:r>
            <a:r>
              <a:rPr lang="en-US" b="1" i="1" dirty="0">
                <a:solidFill>
                  <a:srgbClr val="FFFF00"/>
                </a:solidFill>
              </a:rPr>
              <a:t>(</a:t>
            </a:r>
            <a:r>
              <a:rPr lang="en-US" b="1" i="1" dirty="0" err="1">
                <a:solidFill>
                  <a:srgbClr val="FFFF00"/>
                </a:solidFill>
              </a:rPr>
              <a:t>get_response.json</a:t>
            </a:r>
            <a:r>
              <a:rPr lang="en-US" b="1" i="1" dirty="0">
                <a:solidFill>
                  <a:srgbClr val="FFFF00"/>
                </a:solidFill>
              </a:rPr>
              <a:t>()['items'][0]) </a:t>
            </a:r>
            <a:r>
              <a:rPr lang="en-US" b="1" i="1" dirty="0"/>
              <a:t># display the first room in the response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9528C-333D-BF4A-844C-7BCC7757E8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98D1A2-1CD4-4A47-A0BC-C1215D1CD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108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1268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670A9-B06A-3448-BABA-FAD627500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9DACAD-17C1-C249-A498-C4A1A1ADD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109</a:t>
            </a:fld>
            <a:endParaRPr lang="en-US" dirty="0"/>
          </a:p>
        </p:txBody>
      </p:sp>
      <p:pic>
        <p:nvPicPr>
          <p:cNvPr id="7" name="webex_python_1" descr="webex_python_1">
            <a:hlinkClick r:id="" action="ppaction://media"/>
            <a:extLst>
              <a:ext uri="{FF2B5EF4-FFF2-40B4-BE49-F238E27FC236}">
                <a16:creationId xmlns:a16="http://schemas.microsoft.com/office/drawing/2014/main" id="{01F38EEC-012C-E14E-BB14-890A7FEA507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938" y="1587"/>
            <a:ext cx="12184062" cy="6653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803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56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23FD9-ADE0-084E-A8CC-44CA0BA25A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530725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Several </a:t>
            </a:r>
            <a:r>
              <a:rPr lang="en-US" dirty="0" err="1"/>
              <a:t>cURL</a:t>
            </a:r>
            <a:r>
              <a:rPr lang="en-US" dirty="0"/>
              <a:t> command options are common</a:t>
            </a:r>
          </a:p>
          <a:p>
            <a:pPr lvl="1"/>
            <a:r>
              <a:rPr lang="en-US" dirty="0">
                <a:solidFill>
                  <a:srgbClr val="FFFF00"/>
                </a:solidFill>
              </a:rPr>
              <a:t>-X </a:t>
            </a:r>
            <a:r>
              <a:rPr lang="en-US" dirty="0"/>
              <a:t>or</a:t>
            </a:r>
            <a:r>
              <a:rPr lang="en-US" dirty="0">
                <a:solidFill>
                  <a:srgbClr val="FFFF00"/>
                </a:solidFill>
              </a:rPr>
              <a:t> --request </a:t>
            </a:r>
            <a:r>
              <a:rPr lang="en-US" dirty="0"/>
              <a:t>– HTTP method (GET (default), POST, PUT, DELETE)</a:t>
            </a:r>
          </a:p>
          <a:p>
            <a:pPr lvl="1"/>
            <a:r>
              <a:rPr lang="en-US" dirty="0">
                <a:solidFill>
                  <a:srgbClr val="FFFF00"/>
                </a:solidFill>
              </a:rPr>
              <a:t>--</a:t>
            </a:r>
            <a:r>
              <a:rPr lang="en-US" dirty="0" err="1">
                <a:solidFill>
                  <a:srgbClr val="FFFF00"/>
                </a:solidFill>
              </a:rPr>
              <a:t>url</a:t>
            </a:r>
            <a:r>
              <a:rPr lang="en-US" dirty="0">
                <a:solidFill>
                  <a:srgbClr val="FFFF00"/>
                </a:solidFill>
              </a:rPr>
              <a:t> &lt;</a:t>
            </a:r>
            <a:r>
              <a:rPr lang="en-US" dirty="0" err="1">
                <a:solidFill>
                  <a:srgbClr val="FFFF00"/>
                </a:solidFill>
              </a:rPr>
              <a:t>url</a:t>
            </a:r>
            <a:r>
              <a:rPr lang="en-US" dirty="0">
                <a:solidFill>
                  <a:srgbClr val="FFFF00"/>
                </a:solidFill>
              </a:rPr>
              <a:t>&gt; </a:t>
            </a:r>
            <a:r>
              <a:rPr lang="en-US" dirty="0"/>
              <a:t>– Request URL</a:t>
            </a:r>
          </a:p>
          <a:p>
            <a:pPr lvl="1"/>
            <a:r>
              <a:rPr lang="en-US" dirty="0">
                <a:solidFill>
                  <a:srgbClr val="FFFF00"/>
                </a:solidFill>
              </a:rPr>
              <a:t>-H </a:t>
            </a:r>
            <a:r>
              <a:rPr lang="en-US" dirty="0"/>
              <a:t>or</a:t>
            </a:r>
            <a:r>
              <a:rPr lang="en-US" dirty="0">
                <a:solidFill>
                  <a:srgbClr val="FFFF00"/>
                </a:solidFill>
              </a:rPr>
              <a:t> --header</a:t>
            </a:r>
            <a:r>
              <a:rPr lang="en-US" dirty="0"/>
              <a:t>– HTTP client header(s)</a:t>
            </a:r>
          </a:p>
          <a:p>
            <a:pPr lvl="1"/>
            <a:r>
              <a:rPr lang="en-US" dirty="0">
                <a:solidFill>
                  <a:srgbClr val="FFFF00"/>
                </a:solidFill>
              </a:rPr>
              <a:t>-c </a:t>
            </a:r>
            <a:r>
              <a:rPr lang="en-US" dirty="0"/>
              <a:t>or</a:t>
            </a:r>
            <a:r>
              <a:rPr lang="en-US" dirty="0">
                <a:solidFill>
                  <a:srgbClr val="FFFF00"/>
                </a:solidFill>
              </a:rPr>
              <a:t> --cookie-jar &lt;</a:t>
            </a:r>
            <a:r>
              <a:rPr lang="en-US" dirty="0" err="1">
                <a:solidFill>
                  <a:srgbClr val="FFFF00"/>
                </a:solidFill>
              </a:rPr>
              <a:t>file_name</a:t>
            </a:r>
            <a:r>
              <a:rPr lang="en-US" dirty="0">
                <a:solidFill>
                  <a:srgbClr val="FFFF00"/>
                </a:solidFill>
              </a:rPr>
              <a:t>&gt; </a:t>
            </a:r>
            <a:r>
              <a:rPr lang="en-US" dirty="0"/>
              <a:t>– write session cookies to a file</a:t>
            </a:r>
          </a:p>
          <a:p>
            <a:pPr lvl="1"/>
            <a:r>
              <a:rPr lang="en-US" dirty="0">
                <a:solidFill>
                  <a:srgbClr val="FFFF00"/>
                </a:solidFill>
              </a:rPr>
              <a:t>-b </a:t>
            </a:r>
            <a:r>
              <a:rPr lang="en-US" dirty="0"/>
              <a:t>or</a:t>
            </a:r>
            <a:r>
              <a:rPr lang="en-US" dirty="0">
                <a:solidFill>
                  <a:srgbClr val="FFFF00"/>
                </a:solidFill>
              </a:rPr>
              <a:t> --cookie &lt;</a:t>
            </a:r>
            <a:r>
              <a:rPr lang="en-US" dirty="0" err="1">
                <a:solidFill>
                  <a:srgbClr val="FFFF00"/>
                </a:solidFill>
              </a:rPr>
              <a:t>file_name</a:t>
            </a:r>
            <a:r>
              <a:rPr lang="en-US" dirty="0">
                <a:solidFill>
                  <a:srgbClr val="FFFF00"/>
                </a:solidFill>
              </a:rPr>
              <a:t>&gt; </a:t>
            </a:r>
            <a:r>
              <a:rPr lang="en-US" dirty="0"/>
              <a:t>– send session cookies from a file</a:t>
            </a:r>
          </a:p>
          <a:p>
            <a:pPr lvl="1"/>
            <a:r>
              <a:rPr lang="en-US" dirty="0">
                <a:solidFill>
                  <a:srgbClr val="FFFF00"/>
                </a:solidFill>
              </a:rPr>
              <a:t>-d </a:t>
            </a:r>
            <a:r>
              <a:rPr lang="en-US" dirty="0"/>
              <a:t>or</a:t>
            </a:r>
            <a:r>
              <a:rPr lang="en-US" dirty="0">
                <a:solidFill>
                  <a:srgbClr val="FFFF00"/>
                </a:solidFill>
              </a:rPr>
              <a:t> --data </a:t>
            </a:r>
            <a:r>
              <a:rPr lang="en-US" dirty="0"/>
              <a:t>or</a:t>
            </a:r>
            <a:r>
              <a:rPr lang="en-US" dirty="0">
                <a:solidFill>
                  <a:srgbClr val="FFFF00"/>
                </a:solidFill>
              </a:rPr>
              <a:t> --data-</a:t>
            </a:r>
            <a:r>
              <a:rPr lang="en-US" dirty="0" err="1">
                <a:solidFill>
                  <a:srgbClr val="FFFF00"/>
                </a:solidFill>
              </a:rPr>
              <a:t>urlencode</a:t>
            </a:r>
            <a:r>
              <a:rPr lang="en-US" dirty="0">
                <a:solidFill>
                  <a:srgbClr val="FFFF00"/>
                </a:solidFill>
              </a:rPr>
              <a:t> </a:t>
            </a:r>
            <a:r>
              <a:rPr lang="en-US" dirty="0"/>
              <a:t>– HTTP PUT/POST data</a:t>
            </a:r>
          </a:p>
          <a:p>
            <a:pPr lvl="1"/>
            <a:r>
              <a:rPr lang="en-US" dirty="0">
                <a:solidFill>
                  <a:srgbClr val="FFFF00"/>
                </a:solidFill>
              </a:rPr>
              <a:t>-</a:t>
            </a:r>
            <a:r>
              <a:rPr lang="en-US" dirty="0" err="1">
                <a:solidFill>
                  <a:srgbClr val="FFFF00"/>
                </a:solidFill>
              </a:rPr>
              <a:t>i</a:t>
            </a:r>
            <a:r>
              <a:rPr lang="en-US" i="1" dirty="0">
                <a:solidFill>
                  <a:srgbClr val="FFFF00"/>
                </a:solidFill>
              </a:rPr>
              <a:t> </a:t>
            </a:r>
            <a:r>
              <a:rPr lang="en-US" dirty="0"/>
              <a:t>or</a:t>
            </a:r>
            <a:r>
              <a:rPr lang="en-US" dirty="0">
                <a:solidFill>
                  <a:srgbClr val="FFFF00"/>
                </a:solidFill>
              </a:rPr>
              <a:t> --include </a:t>
            </a:r>
            <a:r>
              <a:rPr lang="en-US" dirty="0"/>
              <a:t>– include response headers in STDOUT</a:t>
            </a:r>
          </a:p>
          <a:p>
            <a:pPr lvl="1"/>
            <a:r>
              <a:rPr lang="en-US" dirty="0">
                <a:solidFill>
                  <a:srgbClr val="FFFF00"/>
                </a:solidFill>
              </a:rPr>
              <a:t>-I </a:t>
            </a:r>
            <a:r>
              <a:rPr lang="en-US" dirty="0"/>
              <a:t>or</a:t>
            </a:r>
            <a:r>
              <a:rPr lang="en-US" dirty="0">
                <a:solidFill>
                  <a:srgbClr val="FFFF00"/>
                </a:solidFill>
              </a:rPr>
              <a:t> --head</a:t>
            </a:r>
            <a:r>
              <a:rPr lang="en-US" dirty="0"/>
              <a:t> – display ONLY response headers in STDOUT</a:t>
            </a:r>
          </a:p>
          <a:p>
            <a:pPr lvl="1"/>
            <a:r>
              <a:rPr lang="en-US" dirty="0">
                <a:solidFill>
                  <a:srgbClr val="FFFF00"/>
                </a:solidFill>
              </a:rPr>
              <a:t>-k </a:t>
            </a:r>
            <a:r>
              <a:rPr lang="en-US" dirty="0"/>
              <a:t>or</a:t>
            </a:r>
            <a:r>
              <a:rPr lang="en-US" dirty="0">
                <a:solidFill>
                  <a:srgbClr val="FFFF00"/>
                </a:solidFill>
              </a:rPr>
              <a:t> --insecure </a:t>
            </a:r>
            <a:r>
              <a:rPr lang="en-US" dirty="0"/>
              <a:t>– allow self-signed certificates (insecure SSL)</a:t>
            </a:r>
          </a:p>
          <a:p>
            <a:pPr lvl="1"/>
            <a:r>
              <a:rPr lang="en-US" dirty="0">
                <a:solidFill>
                  <a:srgbClr val="FFFF00"/>
                </a:solidFill>
              </a:rPr>
              <a:t>-L </a:t>
            </a:r>
            <a:r>
              <a:rPr lang="en-US" dirty="0"/>
              <a:t>or</a:t>
            </a:r>
            <a:r>
              <a:rPr lang="en-US" dirty="0">
                <a:solidFill>
                  <a:srgbClr val="FFFF00"/>
                </a:solidFill>
              </a:rPr>
              <a:t> --location </a:t>
            </a:r>
            <a:r>
              <a:rPr lang="en-US" dirty="0"/>
              <a:t>– follow redirects </a:t>
            </a:r>
          </a:p>
          <a:p>
            <a:pPr lvl="1"/>
            <a:r>
              <a:rPr lang="en-US" dirty="0">
                <a:solidFill>
                  <a:srgbClr val="FFFF00"/>
                </a:solidFill>
              </a:rPr>
              <a:t>-o &lt;</a:t>
            </a:r>
            <a:r>
              <a:rPr lang="en-US" dirty="0" err="1">
                <a:solidFill>
                  <a:srgbClr val="FFFF00"/>
                </a:solidFill>
              </a:rPr>
              <a:t>file_name</a:t>
            </a:r>
            <a:r>
              <a:rPr lang="en-US" dirty="0">
                <a:solidFill>
                  <a:srgbClr val="FFFF00"/>
                </a:solidFill>
              </a:rPr>
              <a:t>&gt; </a:t>
            </a:r>
            <a:r>
              <a:rPr lang="en-US" dirty="0"/>
              <a:t>or</a:t>
            </a:r>
            <a:r>
              <a:rPr lang="en-US" dirty="0">
                <a:solidFill>
                  <a:srgbClr val="FFFF00"/>
                </a:solidFill>
              </a:rPr>
              <a:t> --output &lt;</a:t>
            </a:r>
            <a:r>
              <a:rPr lang="en-US" dirty="0" err="1">
                <a:solidFill>
                  <a:srgbClr val="FFFF00"/>
                </a:solidFill>
              </a:rPr>
              <a:t>file_name</a:t>
            </a:r>
            <a:r>
              <a:rPr lang="en-US" dirty="0">
                <a:solidFill>
                  <a:srgbClr val="FFFF00"/>
                </a:solidFill>
              </a:rPr>
              <a:t>&gt; </a:t>
            </a:r>
            <a:r>
              <a:rPr lang="en-US" dirty="0"/>
              <a:t>– write response to a file instead of STDOUT</a:t>
            </a:r>
          </a:p>
          <a:p>
            <a:pPr lvl="1"/>
            <a:r>
              <a:rPr lang="en-US" dirty="0">
                <a:solidFill>
                  <a:srgbClr val="FFFF00"/>
                </a:solidFill>
              </a:rPr>
              <a:t>-u </a:t>
            </a:r>
            <a:r>
              <a:rPr lang="en-US" dirty="0"/>
              <a:t>or</a:t>
            </a:r>
            <a:r>
              <a:rPr lang="en-US" dirty="0">
                <a:solidFill>
                  <a:srgbClr val="FFFF00"/>
                </a:solidFill>
              </a:rPr>
              <a:t> --user</a:t>
            </a:r>
            <a:r>
              <a:rPr lang="en-US" dirty="0"/>
              <a:t> – HTTP Basic Authentication credentials in a key/value pair</a:t>
            </a:r>
          </a:p>
          <a:p>
            <a:pPr lvl="1"/>
            <a:r>
              <a:rPr lang="en-US" dirty="0">
                <a:solidFill>
                  <a:srgbClr val="FFFF00"/>
                </a:solidFill>
              </a:rPr>
              <a:t>-v </a:t>
            </a:r>
            <a:r>
              <a:rPr lang="en-US" dirty="0"/>
              <a:t>or</a:t>
            </a:r>
            <a:r>
              <a:rPr lang="en-US" dirty="0">
                <a:solidFill>
                  <a:srgbClr val="FFFF00"/>
                </a:solidFill>
              </a:rPr>
              <a:t> --verbose </a:t>
            </a:r>
            <a:r>
              <a:rPr lang="en-US" dirty="0"/>
              <a:t>– display detailed info for debugging (headers, TLS handshake, etc.)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0D55DF-385E-9A4F-AB08-FEBC11990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cURL</a:t>
            </a:r>
            <a:r>
              <a:rPr lang="en-US" dirty="0"/>
              <a:t> Command Options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8781CE-B8A7-7540-B619-28D09909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BEAA2-2326-1F4D-9BCE-0FC3EC23B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8084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DF7CD-7263-9840-AE80-6F1B7FA6A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– </a:t>
            </a:r>
            <a:r>
              <a:rPr lang="en-US" dirty="0" err="1"/>
              <a:t>Webex</a:t>
            </a:r>
            <a:r>
              <a:rPr lang="en-US" dirty="0"/>
              <a:t> Teams, Individual Account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10A140-16FE-F54F-9766-D3A50E4E4F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049000" cy="4351338"/>
          </a:xfrm>
        </p:spPr>
        <p:txBody>
          <a:bodyPr>
            <a:normAutofit/>
          </a:bodyPr>
          <a:lstStyle/>
          <a:p>
            <a:r>
              <a:rPr lang="en-US" dirty="0"/>
              <a:t>Step 2 – Create a new </a:t>
            </a:r>
            <a:r>
              <a:rPr lang="en-US" dirty="0" err="1"/>
              <a:t>Webex</a:t>
            </a:r>
            <a:r>
              <a:rPr lang="en-US" dirty="0"/>
              <a:t> Teams Room</a:t>
            </a:r>
          </a:p>
          <a:p>
            <a:pPr marL="457200" lvl="1" indent="0">
              <a:buNone/>
            </a:pPr>
            <a:r>
              <a:rPr lang="en-US" b="1" i="1" dirty="0" err="1">
                <a:solidFill>
                  <a:srgbClr val="FFFF00"/>
                </a:solidFill>
              </a:rPr>
              <a:t>new_room</a:t>
            </a:r>
            <a:r>
              <a:rPr lang="en-US" b="1" i="1" dirty="0">
                <a:solidFill>
                  <a:srgbClr val="FFFF00"/>
                </a:solidFill>
              </a:rPr>
              <a:t> = {'</a:t>
            </a:r>
            <a:r>
              <a:rPr lang="en-US" b="1" i="1" dirty="0" err="1">
                <a:solidFill>
                  <a:srgbClr val="FFFF00"/>
                </a:solidFill>
              </a:rPr>
              <a:t>title':'New</a:t>
            </a:r>
            <a:r>
              <a:rPr lang="en-US" b="1" i="1" dirty="0">
                <a:solidFill>
                  <a:srgbClr val="FFFF00"/>
                </a:solidFill>
              </a:rPr>
              <a:t> Python Room'}</a:t>
            </a:r>
          </a:p>
          <a:p>
            <a:pPr marL="457200" lvl="1" indent="0">
              <a:buNone/>
            </a:pPr>
            <a:r>
              <a:rPr lang="en-US" b="1" i="1" dirty="0" err="1">
                <a:solidFill>
                  <a:srgbClr val="FFFF00"/>
                </a:solidFill>
              </a:rPr>
              <a:t>post_url</a:t>
            </a:r>
            <a:r>
              <a:rPr lang="en-US" b="1" i="1" dirty="0">
                <a:solidFill>
                  <a:srgbClr val="FFFF00"/>
                </a:solidFill>
              </a:rPr>
              <a:t> = 'https://</a:t>
            </a:r>
            <a:r>
              <a:rPr lang="en-US" b="1" i="1" dirty="0" err="1">
                <a:solidFill>
                  <a:srgbClr val="FFFF00"/>
                </a:solidFill>
              </a:rPr>
              <a:t>api.ciscospark.com</a:t>
            </a:r>
            <a:r>
              <a:rPr lang="en-US" b="1" i="1" dirty="0">
                <a:solidFill>
                  <a:srgbClr val="FFFF00"/>
                </a:solidFill>
              </a:rPr>
              <a:t>/v1/rooms'</a:t>
            </a:r>
          </a:p>
          <a:p>
            <a:pPr marL="457200" lvl="1" indent="0">
              <a:buNone/>
            </a:pPr>
            <a:r>
              <a:rPr lang="en-US" b="1" i="1" dirty="0" err="1">
                <a:solidFill>
                  <a:srgbClr val="FFFF00"/>
                </a:solidFill>
              </a:rPr>
              <a:t>post_response</a:t>
            </a:r>
            <a:r>
              <a:rPr lang="en-US" b="1" i="1" dirty="0">
                <a:solidFill>
                  <a:srgbClr val="FFFF00"/>
                </a:solidFill>
              </a:rPr>
              <a:t> = </a:t>
            </a:r>
            <a:r>
              <a:rPr lang="en-US" b="1" i="1" dirty="0" err="1">
                <a:solidFill>
                  <a:srgbClr val="FFFF00"/>
                </a:solidFill>
              </a:rPr>
              <a:t>requests.post</a:t>
            </a:r>
            <a:r>
              <a:rPr lang="en-US" b="1" i="1" dirty="0">
                <a:solidFill>
                  <a:srgbClr val="FFFF00"/>
                </a:solidFill>
              </a:rPr>
              <a:t>(</a:t>
            </a:r>
            <a:r>
              <a:rPr lang="en-US" b="1" i="1" dirty="0" err="1">
                <a:solidFill>
                  <a:srgbClr val="FFFF00"/>
                </a:solidFill>
              </a:rPr>
              <a:t>post_url</a:t>
            </a:r>
            <a:r>
              <a:rPr lang="en-US" b="1" i="1" dirty="0">
                <a:solidFill>
                  <a:srgbClr val="FFFF00"/>
                </a:solidFill>
              </a:rPr>
              <a:t>, headers=headers, json=</a:t>
            </a:r>
            <a:r>
              <a:rPr lang="en-US" b="1" i="1" dirty="0" err="1">
                <a:solidFill>
                  <a:srgbClr val="FFFF00"/>
                </a:solidFill>
              </a:rPr>
              <a:t>new_room</a:t>
            </a:r>
            <a:r>
              <a:rPr lang="en-US" b="1" i="1" dirty="0">
                <a:solidFill>
                  <a:srgbClr val="FFFF00"/>
                </a:solidFill>
              </a:rPr>
              <a:t>)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print(f'{</a:t>
            </a:r>
            <a:r>
              <a:rPr lang="en-US" b="1" i="1" dirty="0" err="1">
                <a:solidFill>
                  <a:srgbClr val="FFFF00"/>
                </a:solidFill>
              </a:rPr>
              <a:t>post_response.status_code</a:t>
            </a:r>
            <a:r>
              <a:rPr lang="en-US" b="1" i="1" dirty="0">
                <a:solidFill>
                  <a:srgbClr val="FFFF00"/>
                </a:solidFill>
              </a:rPr>
              <a:t>} {</a:t>
            </a:r>
            <a:r>
              <a:rPr lang="en-US" b="1" i="1" dirty="0" err="1">
                <a:solidFill>
                  <a:srgbClr val="FFFF00"/>
                </a:solidFill>
              </a:rPr>
              <a:t>post_response.reason</a:t>
            </a:r>
            <a:r>
              <a:rPr lang="en-US" b="1" i="1" dirty="0">
                <a:solidFill>
                  <a:srgbClr val="FFFF00"/>
                </a:solidFill>
              </a:rPr>
              <a:t>}’)</a:t>
            </a:r>
          </a:p>
          <a:p>
            <a:pPr marL="457200" lvl="1" indent="0">
              <a:buNone/>
            </a:pPr>
            <a:r>
              <a:rPr lang="en-US" b="1" i="1" dirty="0" err="1">
                <a:solidFill>
                  <a:srgbClr val="FFFF00"/>
                </a:solidFill>
              </a:rPr>
              <a:t>pprint</a:t>
            </a:r>
            <a:r>
              <a:rPr lang="en-US" b="1" i="1" dirty="0">
                <a:solidFill>
                  <a:srgbClr val="FFFF00"/>
                </a:solidFill>
              </a:rPr>
              <a:t>(</a:t>
            </a:r>
            <a:r>
              <a:rPr lang="en-US" b="1" i="1" dirty="0" err="1">
                <a:solidFill>
                  <a:srgbClr val="FFFF00"/>
                </a:solidFill>
              </a:rPr>
              <a:t>post_response.json</a:t>
            </a:r>
            <a:r>
              <a:rPr lang="en-US" b="1" i="1" dirty="0">
                <a:solidFill>
                  <a:srgbClr val="FFFF00"/>
                </a:solidFill>
              </a:rPr>
              <a:t>())</a:t>
            </a:r>
          </a:p>
          <a:p>
            <a:pPr marL="457200" lvl="1" indent="0">
              <a:buNone/>
            </a:pPr>
            <a:endParaRPr lang="en-US" b="1" i="1" dirty="0">
              <a:solidFill>
                <a:srgbClr val="FFFF00"/>
              </a:solidFill>
            </a:endParaRPr>
          </a:p>
          <a:p>
            <a:pPr lvl="1"/>
            <a:r>
              <a:rPr lang="en-US" dirty="0" err="1"/>
              <a:t>Webex</a:t>
            </a:r>
            <a:r>
              <a:rPr lang="en-US" dirty="0"/>
              <a:t> Teams will return JSON data with new Room details</a:t>
            </a:r>
          </a:p>
          <a:p>
            <a:pPr marL="457200" lvl="1" indent="0">
              <a:buNone/>
            </a:pPr>
            <a:endParaRPr lang="en-US" b="1" i="1" dirty="0">
              <a:solidFill>
                <a:srgbClr val="FFFF0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9528C-333D-BF4A-844C-7BCC7757E8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98D1A2-1CD4-4A47-A0BC-C1215D1CD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110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5403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670A9-B06A-3448-BABA-FAD627500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9DACAD-17C1-C249-A498-C4A1A1ADD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111</a:t>
            </a:fld>
            <a:endParaRPr lang="en-US" dirty="0"/>
          </a:p>
        </p:txBody>
      </p:sp>
      <p:pic>
        <p:nvPicPr>
          <p:cNvPr id="2" name="webex_python_2" descr="webex_python_2">
            <a:hlinkClick r:id="" action="ppaction://media"/>
            <a:extLst>
              <a:ext uri="{FF2B5EF4-FFF2-40B4-BE49-F238E27FC236}">
                <a16:creationId xmlns:a16="http://schemas.microsoft.com/office/drawing/2014/main" id="{51616C44-3C6D-B44A-8E37-4E679A84E6E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938" y="3175"/>
            <a:ext cx="12184062" cy="6653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107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50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DF7CD-7263-9840-AE80-6F1B7FA6A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– </a:t>
            </a:r>
            <a:r>
              <a:rPr lang="en-US" dirty="0" err="1"/>
              <a:t>Webex</a:t>
            </a:r>
            <a:r>
              <a:rPr lang="en-US" dirty="0"/>
              <a:t> Teams, Individual Account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10A140-16FE-F54F-9766-D3A50E4E4F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049000" cy="4351338"/>
          </a:xfrm>
        </p:spPr>
        <p:txBody>
          <a:bodyPr>
            <a:normAutofit/>
          </a:bodyPr>
          <a:lstStyle/>
          <a:p>
            <a:r>
              <a:rPr lang="en-US" dirty="0"/>
              <a:t>Step 3 – Post a message to the new </a:t>
            </a:r>
            <a:r>
              <a:rPr lang="en-US" dirty="0" err="1"/>
              <a:t>Webex</a:t>
            </a:r>
            <a:r>
              <a:rPr lang="en-US" dirty="0"/>
              <a:t> Teams Room</a:t>
            </a:r>
          </a:p>
          <a:p>
            <a:pPr marL="457200" lvl="1" indent="0">
              <a:buNone/>
            </a:pPr>
            <a:r>
              <a:rPr lang="en-US" b="1" i="1" dirty="0" err="1">
                <a:solidFill>
                  <a:srgbClr val="FFFF00"/>
                </a:solidFill>
              </a:rPr>
              <a:t>new_msg</a:t>
            </a:r>
            <a:r>
              <a:rPr lang="en-US" b="1" i="1" dirty="0">
                <a:solidFill>
                  <a:srgbClr val="FFFF00"/>
                </a:solidFill>
              </a:rPr>
              <a:t> = {'</a:t>
            </a:r>
            <a:r>
              <a:rPr lang="en-US" b="1" i="1" dirty="0" err="1">
                <a:solidFill>
                  <a:srgbClr val="FFFF00"/>
                </a:solidFill>
              </a:rPr>
              <a:t>roomId</a:t>
            </a:r>
            <a:r>
              <a:rPr lang="en-US" b="1" i="1" dirty="0">
                <a:solidFill>
                  <a:srgbClr val="FFFF00"/>
                </a:solidFill>
              </a:rPr>
              <a:t>':</a:t>
            </a:r>
            <a:r>
              <a:rPr lang="en-US" b="1" i="1" dirty="0" err="1">
                <a:solidFill>
                  <a:srgbClr val="FFFF00"/>
                </a:solidFill>
              </a:rPr>
              <a:t>post_response.json</a:t>
            </a:r>
            <a:r>
              <a:rPr lang="en-US" b="1" i="1" dirty="0">
                <a:solidFill>
                  <a:srgbClr val="FFFF00"/>
                </a:solidFill>
              </a:rPr>
              <a:t>()['id'],'</a:t>
            </a:r>
            <a:r>
              <a:rPr lang="en-US" b="1" i="1" dirty="0" err="1">
                <a:solidFill>
                  <a:srgbClr val="FFFF00"/>
                </a:solidFill>
              </a:rPr>
              <a:t>text':'Hello</a:t>
            </a:r>
            <a:r>
              <a:rPr lang="en-US" b="1" i="1" dirty="0">
                <a:solidFill>
                  <a:srgbClr val="FFFF00"/>
                </a:solidFill>
              </a:rPr>
              <a:t> from Python'}</a:t>
            </a:r>
          </a:p>
          <a:p>
            <a:pPr marL="457200" lvl="1" indent="0">
              <a:buNone/>
            </a:pPr>
            <a:r>
              <a:rPr lang="en-US" b="1" i="1" dirty="0" err="1">
                <a:solidFill>
                  <a:srgbClr val="FFFF00"/>
                </a:solidFill>
              </a:rPr>
              <a:t>msg_url</a:t>
            </a:r>
            <a:r>
              <a:rPr lang="en-US" b="1" i="1" dirty="0">
                <a:solidFill>
                  <a:srgbClr val="FFFF00"/>
                </a:solidFill>
              </a:rPr>
              <a:t> = 'https://</a:t>
            </a:r>
            <a:r>
              <a:rPr lang="en-US" b="1" i="1" dirty="0" err="1">
                <a:solidFill>
                  <a:srgbClr val="FFFF00"/>
                </a:solidFill>
              </a:rPr>
              <a:t>api.ciscospark.com</a:t>
            </a:r>
            <a:r>
              <a:rPr lang="en-US" b="1" i="1" dirty="0">
                <a:solidFill>
                  <a:srgbClr val="FFFF00"/>
                </a:solidFill>
              </a:rPr>
              <a:t>/v1/messages'</a:t>
            </a:r>
          </a:p>
          <a:p>
            <a:pPr marL="457200" lvl="1" indent="0">
              <a:buNone/>
            </a:pPr>
            <a:r>
              <a:rPr lang="en-US" b="1" i="1" dirty="0" err="1">
                <a:solidFill>
                  <a:srgbClr val="FFFF00"/>
                </a:solidFill>
              </a:rPr>
              <a:t>msg_response</a:t>
            </a:r>
            <a:r>
              <a:rPr lang="en-US" b="1" i="1" dirty="0">
                <a:solidFill>
                  <a:srgbClr val="FFFF00"/>
                </a:solidFill>
              </a:rPr>
              <a:t> = </a:t>
            </a:r>
            <a:r>
              <a:rPr lang="en-US" b="1" i="1" dirty="0" err="1">
                <a:solidFill>
                  <a:srgbClr val="FFFF00"/>
                </a:solidFill>
              </a:rPr>
              <a:t>requests.post</a:t>
            </a:r>
            <a:r>
              <a:rPr lang="en-US" b="1" i="1" dirty="0">
                <a:solidFill>
                  <a:srgbClr val="FFFF00"/>
                </a:solidFill>
              </a:rPr>
              <a:t>(</a:t>
            </a:r>
            <a:r>
              <a:rPr lang="en-US" b="1" i="1" dirty="0" err="1">
                <a:solidFill>
                  <a:srgbClr val="FFFF00"/>
                </a:solidFill>
              </a:rPr>
              <a:t>msg_url</a:t>
            </a:r>
            <a:r>
              <a:rPr lang="en-US" b="1" i="1" dirty="0">
                <a:solidFill>
                  <a:srgbClr val="FFFF00"/>
                </a:solidFill>
              </a:rPr>
              <a:t>, headers=headers, json=</a:t>
            </a:r>
            <a:r>
              <a:rPr lang="en-US" b="1" i="1" dirty="0" err="1">
                <a:solidFill>
                  <a:srgbClr val="FFFF00"/>
                </a:solidFill>
              </a:rPr>
              <a:t>new_msg</a:t>
            </a:r>
            <a:r>
              <a:rPr lang="en-US" b="1" i="1" dirty="0">
                <a:solidFill>
                  <a:srgbClr val="FFFF00"/>
                </a:solidFill>
              </a:rPr>
              <a:t>)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print(f'{</a:t>
            </a:r>
            <a:r>
              <a:rPr lang="en-US" b="1" i="1" dirty="0" err="1">
                <a:solidFill>
                  <a:srgbClr val="FFFF00"/>
                </a:solidFill>
              </a:rPr>
              <a:t>msg_response.status_code</a:t>
            </a:r>
            <a:r>
              <a:rPr lang="en-US" b="1" i="1" dirty="0">
                <a:solidFill>
                  <a:srgbClr val="FFFF00"/>
                </a:solidFill>
              </a:rPr>
              <a:t>} {</a:t>
            </a:r>
            <a:r>
              <a:rPr lang="en-US" b="1" i="1" dirty="0" err="1">
                <a:solidFill>
                  <a:srgbClr val="FFFF00"/>
                </a:solidFill>
              </a:rPr>
              <a:t>msg_response.reason</a:t>
            </a:r>
            <a:r>
              <a:rPr lang="en-US" b="1" i="1" dirty="0">
                <a:solidFill>
                  <a:srgbClr val="FFFF00"/>
                </a:solidFill>
              </a:rPr>
              <a:t>}’)</a:t>
            </a:r>
          </a:p>
          <a:p>
            <a:pPr marL="457200" lvl="1" indent="0">
              <a:buNone/>
            </a:pPr>
            <a:r>
              <a:rPr lang="en-US" b="1" i="1" dirty="0" err="1">
                <a:solidFill>
                  <a:srgbClr val="FFFF00"/>
                </a:solidFill>
              </a:rPr>
              <a:t>pprint</a:t>
            </a:r>
            <a:r>
              <a:rPr lang="en-US" b="1" i="1" dirty="0">
                <a:solidFill>
                  <a:srgbClr val="FFFF00"/>
                </a:solidFill>
              </a:rPr>
              <a:t>(</a:t>
            </a:r>
            <a:r>
              <a:rPr lang="en-US" b="1" i="1" dirty="0" err="1">
                <a:solidFill>
                  <a:srgbClr val="FFFF00"/>
                </a:solidFill>
              </a:rPr>
              <a:t>msg_response.json</a:t>
            </a:r>
            <a:r>
              <a:rPr lang="en-US" b="1" i="1" dirty="0">
                <a:solidFill>
                  <a:srgbClr val="FFFF00"/>
                </a:solidFill>
              </a:rPr>
              <a:t>())</a:t>
            </a:r>
          </a:p>
          <a:p>
            <a:pPr marL="457200" lvl="1" indent="0">
              <a:buNone/>
            </a:pPr>
            <a:endParaRPr lang="en-US" b="1" i="1" dirty="0">
              <a:solidFill>
                <a:srgbClr val="FFFF00"/>
              </a:solidFill>
            </a:endParaRPr>
          </a:p>
          <a:p>
            <a:pPr lvl="1"/>
            <a:r>
              <a:rPr lang="en-US" dirty="0" err="1"/>
              <a:t>Webex</a:t>
            </a:r>
            <a:r>
              <a:rPr lang="en-US" dirty="0"/>
              <a:t> Teams will return JSON data with new message details</a:t>
            </a:r>
          </a:p>
          <a:p>
            <a:pPr marL="457200" lvl="1" indent="0">
              <a:buNone/>
            </a:pPr>
            <a:endParaRPr lang="en-US" b="1" i="1" dirty="0">
              <a:solidFill>
                <a:srgbClr val="FFFF0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9528C-333D-BF4A-844C-7BCC7757E8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98D1A2-1CD4-4A47-A0BC-C1215D1CD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112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4002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670A9-B06A-3448-BABA-FAD627500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9DACAD-17C1-C249-A498-C4A1A1ADD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113</a:t>
            </a:fld>
            <a:endParaRPr lang="en-US" dirty="0"/>
          </a:p>
        </p:txBody>
      </p:sp>
      <p:pic>
        <p:nvPicPr>
          <p:cNvPr id="2" name="webex_python_3" descr="webex_python_3">
            <a:hlinkClick r:id="" action="ppaction://media"/>
            <a:extLst>
              <a:ext uri="{FF2B5EF4-FFF2-40B4-BE49-F238E27FC236}">
                <a16:creationId xmlns:a16="http://schemas.microsoft.com/office/drawing/2014/main" id="{F19D9150-E840-8342-8005-612059EBCEF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938" y="1587"/>
            <a:ext cx="12184062" cy="6653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060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2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D6E4C-FC36-3E4C-9387-96DD20072D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14013"/>
            <a:ext cx="9144000" cy="2387600"/>
          </a:xfrm>
        </p:spPr>
        <p:txBody>
          <a:bodyPr/>
          <a:lstStyle/>
          <a:p>
            <a:r>
              <a:rPr lang="en-US" dirty="0"/>
              <a:t>Part IX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51A0DE-9D64-5A48-94B5-5B4E427098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393688"/>
            <a:ext cx="9144000" cy="1655762"/>
          </a:xfrm>
        </p:spPr>
        <p:txBody>
          <a:bodyPr/>
          <a:lstStyle/>
          <a:p>
            <a:r>
              <a:rPr lang="en-US" dirty="0"/>
              <a:t>Quiz, Practice Resources, &amp; References</a:t>
            </a:r>
          </a:p>
        </p:txBody>
      </p:sp>
    </p:spTree>
    <p:extLst>
      <p:ext uri="{BB962C8B-B14F-4D97-AF65-F5344CB8AC3E}">
        <p14:creationId xmlns:p14="http://schemas.microsoft.com/office/powerpoint/2010/main" val="3392886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7C4089-1746-624B-8E73-D3DAB8E88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426B10-0364-A849-B3A4-1D0DA40915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hlinkClick r:id="rId2"/>
              </a:rPr>
              <a:t>https://www.linkedin.com/pulse/why-rest-api-so-popular-mangesh-bulkar/</a:t>
            </a:r>
            <a:endParaRPr lang="en-US" sz="2400" dirty="0">
              <a:hlinkClick r:id="rId3"/>
            </a:endParaRPr>
          </a:p>
          <a:p>
            <a:r>
              <a:rPr lang="en-US" sz="2400" dirty="0">
                <a:hlinkClick r:id="rId3"/>
              </a:rPr>
              <a:t>https://en.wikipedia.org/wiki/CURL</a:t>
            </a:r>
            <a:endParaRPr lang="en-US" sz="2400" dirty="0"/>
          </a:p>
          <a:p>
            <a:r>
              <a:rPr lang="en-US" sz="2400" dirty="0">
                <a:hlinkClick r:id="rId4"/>
              </a:rPr>
              <a:t>https://en.wikipedia.org/wiki/Requests_%28software%29</a:t>
            </a:r>
            <a:endParaRPr lang="en-US" sz="2400" dirty="0"/>
          </a:p>
          <a:p>
            <a:r>
              <a:rPr lang="en-US" sz="2400" dirty="0">
                <a:hlinkClick r:id="rId5"/>
              </a:rPr>
              <a:t>https://curl.haxx.se</a:t>
            </a:r>
            <a:endParaRPr lang="en-US" sz="2400" dirty="0"/>
          </a:p>
          <a:p>
            <a:r>
              <a:rPr lang="en-US" sz="2400" dirty="0">
                <a:hlinkClick r:id="rId6"/>
              </a:rPr>
              <a:t>https://requests.readthedocs.io/en/master/</a:t>
            </a:r>
            <a:endParaRPr lang="en-US" sz="2400" dirty="0"/>
          </a:p>
          <a:p>
            <a:r>
              <a:rPr lang="en-US" sz="2400" dirty="0">
                <a:hlinkClick r:id="rId7"/>
              </a:rPr>
              <a:t>https://2.python-requests.org/en/master/api/#requests.Response</a:t>
            </a:r>
            <a:endParaRPr lang="en-US" sz="2400" dirty="0"/>
          </a:p>
          <a:p>
            <a:r>
              <a:rPr lang="en-US" sz="2400" dirty="0">
                <a:hlinkClick r:id="rId8"/>
              </a:rPr>
              <a:t>https://developer.cisco.com/</a:t>
            </a:r>
            <a:endParaRPr lang="en-US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CEAF79-F4AC-E94E-9E55-220D0D3969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2DC1A4-CE8B-DB4A-8F86-2508518C3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115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5595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670A9-B06A-3448-BABA-FAD627500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9DACAD-17C1-C249-A498-C4A1A1ADD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116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6638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D55DF-385E-9A4F-AB08-FEBC11990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cURL</a:t>
            </a:r>
            <a:r>
              <a:rPr lang="en-US" dirty="0"/>
              <a:t> Command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23FD9-ADE0-084E-A8CC-44CA0BA25A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i="1" dirty="0">
                <a:solidFill>
                  <a:srgbClr val="FFFF00"/>
                </a:solidFill>
              </a:rPr>
              <a:t>curl -X GET --</a:t>
            </a:r>
            <a:r>
              <a:rPr lang="en-US" sz="2400" b="1" i="1" dirty="0" err="1">
                <a:solidFill>
                  <a:srgbClr val="FFFF00"/>
                </a:solidFill>
              </a:rPr>
              <a:t>url</a:t>
            </a:r>
            <a:r>
              <a:rPr lang="en-US" sz="2400" b="1" i="1" dirty="0">
                <a:solidFill>
                  <a:srgbClr val="FFFF00"/>
                </a:solidFill>
              </a:rPr>
              <a:t> https://</a:t>
            </a:r>
            <a:r>
              <a:rPr lang="en-US" sz="2400" b="1" i="1" dirty="0" err="1">
                <a:solidFill>
                  <a:srgbClr val="FFFF00"/>
                </a:solidFill>
              </a:rPr>
              <a:t>jsonplaceholder.typicode.com</a:t>
            </a:r>
            <a:r>
              <a:rPr lang="en-US" sz="2400" b="1" i="1" dirty="0">
                <a:solidFill>
                  <a:srgbClr val="FFFF00"/>
                </a:solidFill>
              </a:rPr>
              <a:t>/posts/1 \</a:t>
            </a:r>
          </a:p>
          <a:p>
            <a:pPr marL="0" indent="0">
              <a:buNone/>
            </a:pPr>
            <a:r>
              <a:rPr lang="en-US" sz="2400" b="1" i="1" dirty="0">
                <a:solidFill>
                  <a:srgbClr val="FFFF00"/>
                </a:solidFill>
              </a:rPr>
              <a:t>-H 'Accept: application/json' </a:t>
            </a:r>
          </a:p>
          <a:p>
            <a:r>
              <a:rPr lang="en-US" sz="2400" dirty="0"/>
              <a:t>Send a GET request to https://</a:t>
            </a:r>
            <a:r>
              <a:rPr lang="en-US" sz="2400" dirty="0" err="1"/>
              <a:t>jsonplaceholder.typicode.com</a:t>
            </a:r>
            <a:r>
              <a:rPr lang="en-US" sz="2400" dirty="0"/>
              <a:t>/posts/1</a:t>
            </a:r>
            <a:endParaRPr lang="en-US" sz="2400" dirty="0">
              <a:solidFill>
                <a:srgbClr val="FFFF00"/>
              </a:solidFill>
            </a:endParaRPr>
          </a:p>
          <a:p>
            <a:r>
              <a:rPr lang="en-US" sz="2400" dirty="0"/>
              <a:t>Include a header to indicate we will only accept responses in a JSON format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8781CE-B8A7-7540-B619-28D09909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BEAA2-2326-1F4D-9BCE-0FC3EC23B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026FF69-6C82-7043-9603-B53878D1AFAB}"/>
              </a:ext>
            </a:extLst>
          </p:cNvPr>
          <p:cNvSpPr/>
          <p:nvPr/>
        </p:nvSpPr>
        <p:spPr>
          <a:xfrm>
            <a:off x="909613" y="1846724"/>
            <a:ext cx="1439691" cy="34607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7F10BD3-DB22-7043-8433-B6CE34EB4FEE}"/>
              </a:ext>
            </a:extLst>
          </p:cNvPr>
          <p:cNvSpPr/>
          <p:nvPr/>
        </p:nvSpPr>
        <p:spPr>
          <a:xfrm>
            <a:off x="2349305" y="1846726"/>
            <a:ext cx="6454609" cy="34607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C38C9D9-1C2E-0A43-B57E-01A9B796FCD1}"/>
              </a:ext>
            </a:extLst>
          </p:cNvPr>
          <p:cNvSpPr/>
          <p:nvPr/>
        </p:nvSpPr>
        <p:spPr>
          <a:xfrm>
            <a:off x="8803914" y="1846725"/>
            <a:ext cx="192024" cy="346075"/>
          </a:xfrm>
          <a:prstGeom prst="rect">
            <a:avLst/>
          </a:prstGeom>
          <a:solidFill>
            <a:srgbClr val="FFC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2CE5C1F-FFE1-524B-888F-DCB5B4780F99}"/>
              </a:ext>
            </a:extLst>
          </p:cNvPr>
          <p:cNvSpPr/>
          <p:nvPr/>
        </p:nvSpPr>
        <p:spPr>
          <a:xfrm>
            <a:off x="909613" y="2306631"/>
            <a:ext cx="3606115" cy="34607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2730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670A9-B06A-3448-BABA-FAD627500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9DACAD-17C1-C249-A498-C4A1A1ADD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3" name="curl_example_2" descr="curl_example_2">
            <a:hlinkClick r:id="" action="ppaction://media"/>
            <a:extLst>
              <a:ext uri="{FF2B5EF4-FFF2-40B4-BE49-F238E27FC236}">
                <a16:creationId xmlns:a16="http://schemas.microsoft.com/office/drawing/2014/main" id="{6F0FEA49-9F9F-9747-8479-16E47247BF6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525" y="1587"/>
            <a:ext cx="12182475" cy="6652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903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09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D55DF-385E-9A4F-AB08-FEBC11990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cURL</a:t>
            </a:r>
            <a:r>
              <a:rPr lang="en-US" dirty="0"/>
              <a:t> Command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23FD9-ADE0-084E-A8CC-44CA0BA25A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i="1" dirty="0">
                <a:solidFill>
                  <a:srgbClr val="FFFF00"/>
                </a:solidFill>
              </a:rPr>
              <a:t>curl -X POST --</a:t>
            </a:r>
            <a:r>
              <a:rPr lang="en-US" sz="2400" b="1" i="1" dirty="0" err="1">
                <a:solidFill>
                  <a:srgbClr val="FFFF00"/>
                </a:solidFill>
              </a:rPr>
              <a:t>url</a:t>
            </a:r>
            <a:r>
              <a:rPr lang="en-US" sz="2400" b="1" i="1" dirty="0">
                <a:solidFill>
                  <a:srgbClr val="FFFF00"/>
                </a:solidFill>
              </a:rPr>
              <a:t> https://</a:t>
            </a:r>
            <a:r>
              <a:rPr lang="en-US" sz="2400" b="1" i="1" dirty="0" err="1">
                <a:solidFill>
                  <a:srgbClr val="FFFF00"/>
                </a:solidFill>
              </a:rPr>
              <a:t>jsonplaceholder.typicode.com</a:t>
            </a:r>
            <a:r>
              <a:rPr lang="en-US" sz="2400" b="1" i="1" dirty="0">
                <a:solidFill>
                  <a:srgbClr val="FFFF00"/>
                </a:solidFill>
              </a:rPr>
              <a:t>/posts \</a:t>
            </a:r>
          </a:p>
          <a:p>
            <a:pPr marL="0" indent="0">
              <a:buNone/>
            </a:pPr>
            <a:r>
              <a:rPr lang="en-US" sz="2400" b="1" i="1" dirty="0">
                <a:solidFill>
                  <a:srgbClr val="FFFF00"/>
                </a:solidFill>
              </a:rPr>
              <a:t>-H 'Content-Type: application/json' \</a:t>
            </a:r>
          </a:p>
          <a:p>
            <a:pPr marL="0" indent="0">
              <a:buNone/>
            </a:pPr>
            <a:r>
              <a:rPr lang="en-US" sz="2400" b="1" i="1" dirty="0">
                <a:solidFill>
                  <a:srgbClr val="FFFF00"/>
                </a:solidFill>
              </a:rPr>
              <a:t>-id '{"id":101, "userId":1, "</a:t>
            </a:r>
            <a:r>
              <a:rPr lang="en-US" sz="2400" b="1" i="1" dirty="0" err="1">
                <a:solidFill>
                  <a:srgbClr val="FFFF00"/>
                </a:solidFill>
              </a:rPr>
              <a:t>title":"Hello</a:t>
            </a:r>
            <a:r>
              <a:rPr lang="en-US" sz="2400" b="1" i="1" dirty="0">
                <a:solidFill>
                  <a:srgbClr val="FFFF00"/>
                </a:solidFill>
              </a:rPr>
              <a:t>", "</a:t>
            </a:r>
            <a:r>
              <a:rPr lang="en-US" sz="2400" b="1" i="1" dirty="0" err="1">
                <a:solidFill>
                  <a:srgbClr val="FFFF00"/>
                </a:solidFill>
              </a:rPr>
              <a:t>body":"Hello</a:t>
            </a:r>
            <a:r>
              <a:rPr lang="en-US" sz="2400" b="1" i="1" dirty="0">
                <a:solidFill>
                  <a:srgbClr val="FFFF00"/>
                </a:solidFill>
              </a:rPr>
              <a:t> World!"}'</a:t>
            </a:r>
          </a:p>
          <a:p>
            <a:r>
              <a:rPr lang="en-US" sz="2400" dirty="0"/>
              <a:t>Send a POST request to https://</a:t>
            </a:r>
            <a:r>
              <a:rPr lang="en-US" sz="2400" dirty="0" err="1"/>
              <a:t>jsonplaceholder.typicode.com</a:t>
            </a:r>
            <a:r>
              <a:rPr lang="en-US" sz="2400" dirty="0"/>
              <a:t>/posts</a:t>
            </a:r>
            <a:endParaRPr lang="en-US" sz="2400" dirty="0">
              <a:solidFill>
                <a:srgbClr val="FFFF00"/>
              </a:solidFill>
            </a:endParaRPr>
          </a:p>
          <a:p>
            <a:r>
              <a:rPr lang="en-US" sz="2400" dirty="0"/>
              <a:t>Include a header to indicate the request body is in a JSON format</a:t>
            </a:r>
          </a:p>
          <a:p>
            <a:r>
              <a:rPr lang="en-US" sz="2400" dirty="0"/>
              <a:t>Display the response headers in the terminal</a:t>
            </a:r>
          </a:p>
          <a:p>
            <a:r>
              <a:rPr lang="en-US" sz="2400" dirty="0"/>
              <a:t>Body payload in JSON format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8781CE-B8A7-7540-B619-28D09909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BEAA2-2326-1F4D-9BCE-0FC3EC23B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4381E93-0DB0-5942-AC90-7ABA3E07F410}"/>
              </a:ext>
            </a:extLst>
          </p:cNvPr>
          <p:cNvSpPr/>
          <p:nvPr/>
        </p:nvSpPr>
        <p:spPr>
          <a:xfrm>
            <a:off x="909613" y="1865051"/>
            <a:ext cx="1582377" cy="34607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100B6A1-8FC9-164E-B48D-5AEB1EF6BDB2}"/>
              </a:ext>
            </a:extLst>
          </p:cNvPr>
          <p:cNvSpPr/>
          <p:nvPr/>
        </p:nvSpPr>
        <p:spPr>
          <a:xfrm>
            <a:off x="2491990" y="1865053"/>
            <a:ext cx="6381260" cy="34607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0D062B1-76F5-1E43-B067-441BE8AF1B26}"/>
              </a:ext>
            </a:extLst>
          </p:cNvPr>
          <p:cNvSpPr/>
          <p:nvPr/>
        </p:nvSpPr>
        <p:spPr>
          <a:xfrm>
            <a:off x="909613" y="2306014"/>
            <a:ext cx="4616980" cy="34607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AD06B7-E735-D041-A877-3DAA3A185FC4}"/>
              </a:ext>
            </a:extLst>
          </p:cNvPr>
          <p:cNvSpPr/>
          <p:nvPr/>
        </p:nvSpPr>
        <p:spPr>
          <a:xfrm>
            <a:off x="909613" y="2746974"/>
            <a:ext cx="198516" cy="34607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0602D00-5324-D14C-A172-33657E9029B7}"/>
              </a:ext>
            </a:extLst>
          </p:cNvPr>
          <p:cNvSpPr/>
          <p:nvPr/>
        </p:nvSpPr>
        <p:spPr>
          <a:xfrm>
            <a:off x="1108128" y="2746974"/>
            <a:ext cx="7995679" cy="34607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3776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670A9-B06A-3448-BABA-FAD627500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9DACAD-17C1-C249-A498-C4A1A1ADD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6" name="curl_example_3" descr="curl_example_3">
            <a:hlinkClick r:id="" action="ppaction://media"/>
            <a:extLst>
              <a:ext uri="{FF2B5EF4-FFF2-40B4-BE49-F238E27FC236}">
                <a16:creationId xmlns:a16="http://schemas.microsoft.com/office/drawing/2014/main" id="{33ADF663-7089-0B49-8C98-E2AC1821496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136525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432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39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23FD9-ADE0-084E-A8CC-44CA0BA25A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i="1" dirty="0">
                <a:solidFill>
                  <a:srgbClr val="FFFF00"/>
                </a:solidFill>
              </a:rPr>
              <a:t>curl -IX GET --</a:t>
            </a:r>
            <a:r>
              <a:rPr lang="en-US" sz="2400" b="1" i="1" dirty="0" err="1">
                <a:solidFill>
                  <a:srgbClr val="FFFF00"/>
                </a:solidFill>
              </a:rPr>
              <a:t>url</a:t>
            </a:r>
            <a:r>
              <a:rPr lang="en-US" sz="2400" b="1" i="1" dirty="0">
                <a:solidFill>
                  <a:srgbClr val="FFFF00"/>
                </a:solidFill>
              </a:rPr>
              <a:t> https://</a:t>
            </a:r>
            <a:r>
              <a:rPr lang="en-US" sz="2400" b="1" i="1" dirty="0" err="1">
                <a:solidFill>
                  <a:srgbClr val="FFFF00"/>
                </a:solidFill>
              </a:rPr>
              <a:t>jsonplaceholder.typicode.com</a:t>
            </a:r>
            <a:r>
              <a:rPr lang="en-US" sz="2400" b="1" i="1" dirty="0">
                <a:solidFill>
                  <a:srgbClr val="FFFF00"/>
                </a:solidFill>
              </a:rPr>
              <a:t>/posts/1</a:t>
            </a:r>
          </a:p>
          <a:p>
            <a:r>
              <a:rPr lang="en-US" sz="2400" dirty="0"/>
              <a:t>Send a GET request to https://</a:t>
            </a:r>
            <a:r>
              <a:rPr lang="en-US" sz="2400" dirty="0" err="1"/>
              <a:t>jsonplaceholder.typicode.com</a:t>
            </a:r>
            <a:r>
              <a:rPr lang="en-US" sz="2400" dirty="0"/>
              <a:t>/posts/1</a:t>
            </a:r>
            <a:endParaRPr lang="en-US" sz="2400" dirty="0">
              <a:solidFill>
                <a:srgbClr val="FFFF00"/>
              </a:solidFill>
            </a:endParaRPr>
          </a:p>
          <a:p>
            <a:r>
              <a:rPr lang="en-US" sz="2400" dirty="0"/>
              <a:t>Display ONLY the response headers in the terminal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7F10BD3-DB22-7043-8433-B6CE34EB4FEE}"/>
              </a:ext>
            </a:extLst>
          </p:cNvPr>
          <p:cNvSpPr/>
          <p:nvPr/>
        </p:nvSpPr>
        <p:spPr>
          <a:xfrm>
            <a:off x="2426677" y="1847956"/>
            <a:ext cx="6427177" cy="34607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026FF69-6C82-7043-9603-B53878D1AFAB}"/>
              </a:ext>
            </a:extLst>
          </p:cNvPr>
          <p:cNvSpPr/>
          <p:nvPr/>
        </p:nvSpPr>
        <p:spPr>
          <a:xfrm>
            <a:off x="909614" y="1847954"/>
            <a:ext cx="1517063" cy="34607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0D55DF-385E-9A4F-AB08-FEBC11990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cURL</a:t>
            </a:r>
            <a:r>
              <a:rPr lang="en-US" dirty="0"/>
              <a:t> Command Examples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8781CE-B8A7-7540-B619-28D09909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BEAA2-2326-1F4D-9BCE-0FC3EC23B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8B40A51-E9D9-C042-8150-D2136E003E28}"/>
              </a:ext>
            </a:extLst>
          </p:cNvPr>
          <p:cNvSpPr/>
          <p:nvPr/>
        </p:nvSpPr>
        <p:spPr>
          <a:xfrm>
            <a:off x="1454656" y="1847954"/>
            <a:ext cx="192024" cy="346075"/>
          </a:xfrm>
          <a:prstGeom prst="rect">
            <a:avLst/>
          </a:prstGeom>
          <a:solidFill>
            <a:srgbClr val="FFC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4260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 animBg="1"/>
      <p:bldP spid="1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670A9-B06A-3448-BABA-FAD627500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9DACAD-17C1-C249-A498-C4A1A1ADD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6" name="curl_example_4" descr="curl_example_4">
            <a:hlinkClick r:id="" action="ppaction://media"/>
            <a:extLst>
              <a:ext uri="{FF2B5EF4-FFF2-40B4-BE49-F238E27FC236}">
                <a16:creationId xmlns:a16="http://schemas.microsoft.com/office/drawing/2014/main" id="{120CA9FB-2A58-C34A-B086-A712BE7377C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12" y="3174"/>
            <a:ext cx="12180887" cy="6651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121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9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23FD9-ADE0-084E-A8CC-44CA0BA25A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198629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i="1" dirty="0">
                <a:solidFill>
                  <a:srgbClr val="FFFF00"/>
                </a:solidFill>
              </a:rPr>
              <a:t>curl -X POST --</a:t>
            </a:r>
            <a:r>
              <a:rPr lang="en-US" sz="2400" b="1" i="1" dirty="0" err="1">
                <a:solidFill>
                  <a:srgbClr val="FFFF00"/>
                </a:solidFill>
              </a:rPr>
              <a:t>url</a:t>
            </a:r>
            <a:r>
              <a:rPr lang="en-US" sz="2400" b="1" i="1" dirty="0">
                <a:solidFill>
                  <a:srgbClr val="FFFF00"/>
                </a:solidFill>
              </a:rPr>
              <a:t> https://</a:t>
            </a:r>
            <a:r>
              <a:rPr lang="en-US" sz="2400" b="1" i="1" dirty="0" err="1">
                <a:solidFill>
                  <a:srgbClr val="FFFF00"/>
                </a:solidFill>
              </a:rPr>
              <a:t>sandboxdnac.cisco.com</a:t>
            </a:r>
            <a:r>
              <a:rPr lang="en-US" sz="2400" b="1" i="1" dirty="0">
                <a:solidFill>
                  <a:srgbClr val="FFFF00"/>
                </a:solidFill>
              </a:rPr>
              <a:t>/</a:t>
            </a:r>
            <a:r>
              <a:rPr lang="en-US" sz="2400" b="1" i="1" dirty="0" err="1">
                <a:solidFill>
                  <a:srgbClr val="FFFF00"/>
                </a:solidFill>
              </a:rPr>
              <a:t>dna</a:t>
            </a:r>
            <a:r>
              <a:rPr lang="en-US" sz="2400" b="1" i="1" dirty="0">
                <a:solidFill>
                  <a:srgbClr val="FFFF00"/>
                </a:solidFill>
              </a:rPr>
              <a:t>/system/</a:t>
            </a:r>
            <a:r>
              <a:rPr lang="en-US" sz="2400" b="1" i="1" dirty="0" err="1">
                <a:solidFill>
                  <a:srgbClr val="FFFF00"/>
                </a:solidFill>
              </a:rPr>
              <a:t>api</a:t>
            </a:r>
            <a:r>
              <a:rPr lang="en-US" sz="2400" b="1" i="1" dirty="0">
                <a:solidFill>
                  <a:srgbClr val="FFFF00"/>
                </a:solidFill>
              </a:rPr>
              <a:t>/v1/auth/token \</a:t>
            </a:r>
          </a:p>
          <a:p>
            <a:pPr marL="0" indent="0">
              <a:buNone/>
            </a:pPr>
            <a:r>
              <a:rPr lang="en-US" sz="2400" b="1" i="1" dirty="0">
                <a:solidFill>
                  <a:srgbClr val="FFFF00"/>
                </a:solidFill>
              </a:rPr>
              <a:t>-u $DNAC_USER:$DNAC_PW \</a:t>
            </a:r>
          </a:p>
          <a:p>
            <a:pPr marL="0" indent="0">
              <a:buNone/>
            </a:pPr>
            <a:r>
              <a:rPr lang="en-US" sz="2400" b="1" i="1" dirty="0">
                <a:solidFill>
                  <a:srgbClr val="FFFF00"/>
                </a:solidFill>
              </a:rPr>
              <a:t>-</a:t>
            </a:r>
            <a:r>
              <a:rPr lang="en-US" sz="2400" b="1" i="1" dirty="0" err="1">
                <a:solidFill>
                  <a:srgbClr val="FFFF00"/>
                </a:solidFill>
              </a:rPr>
              <a:t>vo</a:t>
            </a:r>
            <a:r>
              <a:rPr lang="en-US" sz="2400" b="1" i="1" dirty="0">
                <a:solidFill>
                  <a:srgbClr val="FFFF00"/>
                </a:solidFill>
              </a:rPr>
              <a:t> ~/</a:t>
            </a:r>
            <a:r>
              <a:rPr lang="en-US" sz="2400" b="1" i="1" dirty="0" err="1">
                <a:solidFill>
                  <a:srgbClr val="FFFF00"/>
                </a:solidFill>
              </a:rPr>
              <a:t>token.txt</a:t>
            </a:r>
            <a:endParaRPr lang="en-US" sz="2400" b="1" i="1" dirty="0">
              <a:solidFill>
                <a:srgbClr val="FFFF00"/>
              </a:solidFill>
            </a:endParaRPr>
          </a:p>
          <a:p>
            <a:r>
              <a:rPr lang="en-US" sz="2400" dirty="0"/>
              <a:t>Send a POST request to https://</a:t>
            </a:r>
            <a:r>
              <a:rPr lang="en-US" sz="2400" dirty="0" err="1"/>
              <a:t>sandboxdnac.cisco.com</a:t>
            </a:r>
            <a:r>
              <a:rPr lang="en-US" sz="2400" dirty="0"/>
              <a:t>/</a:t>
            </a:r>
            <a:r>
              <a:rPr lang="en-US" sz="2400" dirty="0" err="1"/>
              <a:t>dna</a:t>
            </a:r>
            <a:r>
              <a:rPr lang="en-US" sz="2400" dirty="0"/>
              <a:t>/system/</a:t>
            </a:r>
            <a:r>
              <a:rPr lang="en-US" sz="2400" dirty="0" err="1"/>
              <a:t>api</a:t>
            </a:r>
            <a:r>
              <a:rPr lang="en-US" sz="2400" dirty="0"/>
              <a:t>/v1/auth/token</a:t>
            </a:r>
            <a:endParaRPr lang="en-US" sz="2400" dirty="0">
              <a:solidFill>
                <a:srgbClr val="FFFF00"/>
              </a:solidFill>
            </a:endParaRPr>
          </a:p>
          <a:p>
            <a:r>
              <a:rPr lang="en-US" sz="2400" dirty="0"/>
              <a:t>Send credentials via HTTP Basic Authentication</a:t>
            </a:r>
          </a:p>
          <a:p>
            <a:r>
              <a:rPr lang="en-US" sz="2400" dirty="0"/>
              <a:t>Display verbose/debugging information</a:t>
            </a:r>
          </a:p>
          <a:p>
            <a:r>
              <a:rPr lang="en-US" sz="2400" dirty="0"/>
              <a:t>Write the response to the file </a:t>
            </a:r>
            <a:r>
              <a:rPr lang="en-US" sz="2400" i="1" dirty="0"/>
              <a:t>‘~/</a:t>
            </a:r>
            <a:r>
              <a:rPr lang="en-US" sz="2400" i="1" dirty="0" err="1"/>
              <a:t>token.txt</a:t>
            </a:r>
            <a:r>
              <a:rPr lang="en-US" sz="2400" i="1" dirty="0"/>
              <a:t>’</a:t>
            </a:r>
          </a:p>
          <a:p>
            <a:pPr marL="0" indent="0">
              <a:buNone/>
            </a:pPr>
            <a:r>
              <a:rPr lang="en-US" sz="2400" b="1" i="1" dirty="0">
                <a:solidFill>
                  <a:srgbClr val="FFFF00"/>
                </a:solidFill>
              </a:rPr>
              <a:t>cat ~/</a:t>
            </a:r>
            <a:r>
              <a:rPr lang="en-US" sz="2400" b="1" i="1" dirty="0" err="1">
                <a:solidFill>
                  <a:srgbClr val="FFFF00"/>
                </a:solidFill>
              </a:rPr>
              <a:t>token.txt</a:t>
            </a:r>
            <a:endParaRPr lang="en-US" sz="2400" b="1" i="1" dirty="0">
              <a:solidFill>
                <a:srgbClr val="FFFF00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100B6A1-8FC9-164E-B48D-5AEB1EF6BDB2}"/>
              </a:ext>
            </a:extLst>
          </p:cNvPr>
          <p:cNvSpPr/>
          <p:nvPr/>
        </p:nvSpPr>
        <p:spPr>
          <a:xfrm>
            <a:off x="2498708" y="1855407"/>
            <a:ext cx="8899508" cy="34607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4381E93-0DB0-5942-AC90-7ABA3E07F410}"/>
              </a:ext>
            </a:extLst>
          </p:cNvPr>
          <p:cNvSpPr/>
          <p:nvPr/>
        </p:nvSpPr>
        <p:spPr>
          <a:xfrm>
            <a:off x="909614" y="1855405"/>
            <a:ext cx="1589094" cy="34607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0D062B1-76F5-1E43-B067-441BE8AF1B26}"/>
              </a:ext>
            </a:extLst>
          </p:cNvPr>
          <p:cNvSpPr/>
          <p:nvPr/>
        </p:nvSpPr>
        <p:spPr>
          <a:xfrm>
            <a:off x="909613" y="2304677"/>
            <a:ext cx="3813971" cy="34607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0D55DF-385E-9A4F-AB08-FEBC11990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cURL</a:t>
            </a:r>
            <a:r>
              <a:rPr lang="en-US" dirty="0"/>
              <a:t> Command Examples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8781CE-B8A7-7540-B619-28D09909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BEAA2-2326-1F4D-9BCE-0FC3EC23B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AD06B7-E735-D041-A877-3DAA3A185FC4}"/>
              </a:ext>
            </a:extLst>
          </p:cNvPr>
          <p:cNvSpPr/>
          <p:nvPr/>
        </p:nvSpPr>
        <p:spPr>
          <a:xfrm>
            <a:off x="1158876" y="2751289"/>
            <a:ext cx="1688496" cy="34607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679387D-B1E9-5145-9D8F-5D43A6FA5EEE}"/>
              </a:ext>
            </a:extLst>
          </p:cNvPr>
          <p:cNvSpPr/>
          <p:nvPr/>
        </p:nvSpPr>
        <p:spPr>
          <a:xfrm>
            <a:off x="909612" y="2751289"/>
            <a:ext cx="249263" cy="34607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4759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7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250"/>
                            </p:stCondLst>
                            <p:childTnLst>
                              <p:par>
                                <p:cTn id="57" presetID="9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0" grpId="0" animBg="1"/>
      <p:bldP spid="12" grpId="0" animBg="1"/>
      <p:bldP spid="13" grpId="0" animBg="1"/>
      <p:bldP spid="1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670A9-B06A-3448-BABA-FAD627500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9DACAD-17C1-C249-A498-C4A1A1ADD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3" name="curl_example_5" descr="curl_example_5">
            <a:hlinkClick r:id="" action="ppaction://media"/>
            <a:extLst>
              <a:ext uri="{FF2B5EF4-FFF2-40B4-BE49-F238E27FC236}">
                <a16:creationId xmlns:a16="http://schemas.microsoft.com/office/drawing/2014/main" id="{9659DF7E-5DB8-B042-8DE7-B2C21EC1925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525" y="4763"/>
            <a:ext cx="12182475" cy="6652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246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15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E16E0C-D068-ED4D-B752-805C58895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you want hands-on practice…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9388B1-3A7F-E043-AF74-EC6E9DE415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Create a Docker Hub Account</a:t>
            </a:r>
          </a:p>
          <a:p>
            <a:pPr lvl="1"/>
            <a:r>
              <a:rPr lang="en-US" dirty="0">
                <a:hlinkClick r:id="rId3"/>
              </a:rPr>
              <a:t>https://hub.docker.com/signup</a:t>
            </a:r>
            <a:endParaRPr lang="en-US" dirty="0"/>
          </a:p>
          <a:p>
            <a:r>
              <a:rPr lang="en-US" dirty="0"/>
              <a:t>Download and install Docker Desktop</a:t>
            </a:r>
          </a:p>
          <a:p>
            <a:pPr lvl="1"/>
            <a:r>
              <a:rPr lang="en-US" dirty="0">
                <a:hlinkClick r:id="rId4"/>
              </a:rPr>
              <a:t>https://www.docker.com/products/docker-desktop</a:t>
            </a:r>
            <a:endParaRPr lang="en-US" dirty="0"/>
          </a:p>
          <a:p>
            <a:r>
              <a:rPr lang="en-US" dirty="0"/>
              <a:t>Download this repo from WWT’s GitHub</a:t>
            </a:r>
          </a:p>
          <a:p>
            <a:pPr lvl="1"/>
            <a:r>
              <a:rPr lang="en-US" dirty="0">
                <a:hlinkClick r:id="rId5"/>
              </a:rPr>
              <a:t>https://github.com/wwt/curl-requests-foundations</a:t>
            </a:r>
            <a:endParaRPr lang="en-US" dirty="0"/>
          </a:p>
          <a:p>
            <a:r>
              <a:rPr lang="en-US" dirty="0"/>
              <a:t>Install a code editor</a:t>
            </a:r>
          </a:p>
          <a:p>
            <a:pPr lvl="1"/>
            <a:r>
              <a:rPr lang="en-US" dirty="0">
                <a:hlinkClick r:id="rId6"/>
              </a:rPr>
              <a:t>https://code.visualstudio.com/Download</a:t>
            </a:r>
            <a:endParaRPr lang="en-US" dirty="0"/>
          </a:p>
          <a:p>
            <a:r>
              <a:rPr lang="en-US" dirty="0">
                <a:solidFill>
                  <a:srgbClr val="FFFF00"/>
                </a:solidFill>
              </a:rPr>
              <a:t>Wait a few minutes while we get through an overview</a:t>
            </a:r>
          </a:p>
          <a:p>
            <a:pPr lvl="1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0A9DD6-B80A-4740-AB4C-12C4FA701C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52D06F-E711-DC4F-93B7-4B4954638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0070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23FD9-ADE0-084E-A8CC-44CA0BA25A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i="1" dirty="0">
                <a:solidFill>
                  <a:srgbClr val="FFFF00"/>
                </a:solidFill>
              </a:rPr>
              <a:t>curl --</a:t>
            </a:r>
            <a:r>
              <a:rPr lang="en-US" sz="2400" b="1" i="1" dirty="0" err="1">
                <a:solidFill>
                  <a:srgbClr val="FFFF00"/>
                </a:solidFill>
              </a:rPr>
              <a:t>url</a:t>
            </a:r>
            <a:r>
              <a:rPr lang="en-US" sz="2400" b="1" i="1" dirty="0">
                <a:solidFill>
                  <a:srgbClr val="FFFF00"/>
                </a:solidFill>
              </a:rPr>
              <a:t> https://</a:t>
            </a:r>
            <a:r>
              <a:rPr lang="en-US" sz="2400" b="1" i="1" dirty="0" err="1">
                <a:solidFill>
                  <a:srgbClr val="FFFF00"/>
                </a:solidFill>
              </a:rPr>
              <a:t>api.meraki.com</a:t>
            </a:r>
            <a:r>
              <a:rPr lang="en-US" sz="2400" b="1" i="1" dirty="0">
                <a:solidFill>
                  <a:srgbClr val="FFFF00"/>
                </a:solidFill>
              </a:rPr>
              <a:t>/</a:t>
            </a:r>
            <a:r>
              <a:rPr lang="en-US" sz="2400" b="1" i="1" dirty="0" err="1">
                <a:solidFill>
                  <a:srgbClr val="FFFF00"/>
                </a:solidFill>
              </a:rPr>
              <a:t>api</a:t>
            </a:r>
            <a:r>
              <a:rPr lang="en-US" sz="2400" b="1" i="1" dirty="0">
                <a:solidFill>
                  <a:srgbClr val="FFFF00"/>
                </a:solidFill>
              </a:rPr>
              <a:t>/v0/organizations \</a:t>
            </a:r>
          </a:p>
          <a:p>
            <a:pPr marL="0" indent="0">
              <a:buNone/>
            </a:pPr>
            <a:r>
              <a:rPr lang="en-US" sz="2400" b="1" i="1" dirty="0">
                <a:solidFill>
                  <a:srgbClr val="FFFF00"/>
                </a:solidFill>
              </a:rPr>
              <a:t>-H X-Cisco-Meraki-API-Key:$MERAKI_TOKEN \</a:t>
            </a:r>
          </a:p>
          <a:p>
            <a:pPr marL="0" indent="0">
              <a:buNone/>
            </a:pPr>
            <a:r>
              <a:rPr lang="en-US" sz="2400" b="1" i="1" dirty="0">
                <a:solidFill>
                  <a:srgbClr val="FFFF00"/>
                </a:solidFill>
              </a:rPr>
              <a:t>-H 'Accept: */*' -</a:t>
            </a:r>
            <a:r>
              <a:rPr lang="en-US" sz="2400" b="1" i="1" dirty="0" err="1">
                <a:solidFill>
                  <a:srgbClr val="FFFF00"/>
                </a:solidFill>
              </a:rPr>
              <a:t>i</a:t>
            </a:r>
            <a:endParaRPr lang="en-US" sz="2400" b="1" i="1" dirty="0">
              <a:solidFill>
                <a:srgbClr val="FFFF00"/>
              </a:solidFill>
            </a:endParaRPr>
          </a:p>
          <a:p>
            <a:r>
              <a:rPr lang="en-US" sz="2400" dirty="0"/>
              <a:t>Send a GET request to https://</a:t>
            </a:r>
            <a:r>
              <a:rPr lang="en-US" sz="2400" dirty="0" err="1"/>
              <a:t>api.meraki.com</a:t>
            </a:r>
            <a:r>
              <a:rPr lang="en-US" sz="2400" dirty="0"/>
              <a:t>/</a:t>
            </a:r>
            <a:r>
              <a:rPr lang="en-US" sz="2400" dirty="0" err="1"/>
              <a:t>api</a:t>
            </a:r>
            <a:r>
              <a:rPr lang="en-US" sz="2400" dirty="0"/>
              <a:t>/v0/organizations</a:t>
            </a:r>
          </a:p>
          <a:p>
            <a:r>
              <a:rPr lang="en-US" sz="2400" dirty="0"/>
              <a:t>Include a header to send an API key for authorization</a:t>
            </a:r>
          </a:p>
          <a:p>
            <a:r>
              <a:rPr lang="en-US" sz="2400" dirty="0"/>
              <a:t>Include a header to indicate we will accept any response format</a:t>
            </a:r>
          </a:p>
          <a:p>
            <a:r>
              <a:rPr lang="en-US" sz="2400" dirty="0"/>
              <a:t>Display the response headers in the terminal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100B6A1-8FC9-164E-B48D-5AEB1EF6BDB2}"/>
              </a:ext>
            </a:extLst>
          </p:cNvPr>
          <p:cNvSpPr/>
          <p:nvPr/>
        </p:nvSpPr>
        <p:spPr>
          <a:xfrm>
            <a:off x="909614" y="2309906"/>
            <a:ext cx="6020907" cy="34607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7F10BD3-DB22-7043-8433-B6CE34EB4FEE}"/>
              </a:ext>
            </a:extLst>
          </p:cNvPr>
          <p:cNvSpPr/>
          <p:nvPr/>
        </p:nvSpPr>
        <p:spPr>
          <a:xfrm>
            <a:off x="909614" y="1863769"/>
            <a:ext cx="7149718" cy="34607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0D062B1-76F5-1E43-B067-441BE8AF1B26}"/>
              </a:ext>
            </a:extLst>
          </p:cNvPr>
          <p:cNvSpPr/>
          <p:nvPr/>
        </p:nvSpPr>
        <p:spPr>
          <a:xfrm>
            <a:off x="909614" y="2762349"/>
            <a:ext cx="1978629" cy="34607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0D55DF-385E-9A4F-AB08-FEBC11990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cURL</a:t>
            </a:r>
            <a:r>
              <a:rPr lang="en-US" dirty="0"/>
              <a:t> Command Examples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8781CE-B8A7-7540-B619-28D09909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BEAA2-2326-1F4D-9BCE-0FC3EC23B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03DD973-53B4-D748-BA5C-78AAF3C74B72}"/>
              </a:ext>
            </a:extLst>
          </p:cNvPr>
          <p:cNvSpPr/>
          <p:nvPr/>
        </p:nvSpPr>
        <p:spPr>
          <a:xfrm>
            <a:off x="2888243" y="2763417"/>
            <a:ext cx="283779" cy="34607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3025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7" grpId="0" animBg="1"/>
      <p:bldP spid="12" grpId="0" animBg="1"/>
      <p:bldP spid="1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670A9-B06A-3448-BABA-FAD627500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9DACAD-17C1-C249-A498-C4A1A1ADD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3" name="curl_example_6" descr="curl_example_6">
            <a:hlinkClick r:id="" action="ppaction://media"/>
            <a:extLst>
              <a:ext uri="{FF2B5EF4-FFF2-40B4-BE49-F238E27FC236}">
                <a16:creationId xmlns:a16="http://schemas.microsoft.com/office/drawing/2014/main" id="{C6655ED0-01BC-2840-B4EE-97506F835CB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700" y="4763"/>
            <a:ext cx="12179300" cy="6650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5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9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23FD9-ADE0-084E-A8CC-44CA0BA25A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i="1" dirty="0">
                <a:solidFill>
                  <a:srgbClr val="FFFF00"/>
                </a:solidFill>
              </a:rPr>
              <a:t>curl --</a:t>
            </a:r>
            <a:r>
              <a:rPr lang="en-US" sz="2400" b="1" i="1" dirty="0" err="1">
                <a:solidFill>
                  <a:srgbClr val="FFFF00"/>
                </a:solidFill>
              </a:rPr>
              <a:t>url</a:t>
            </a:r>
            <a:r>
              <a:rPr lang="en-US" sz="2400" b="1" i="1" dirty="0">
                <a:solidFill>
                  <a:srgbClr val="FFFF00"/>
                </a:solidFill>
              </a:rPr>
              <a:t> https://</a:t>
            </a:r>
            <a:r>
              <a:rPr lang="en-US" sz="2400" b="1" i="1" dirty="0" err="1">
                <a:solidFill>
                  <a:srgbClr val="FFFF00"/>
                </a:solidFill>
              </a:rPr>
              <a:t>api.meraki.com</a:t>
            </a:r>
            <a:r>
              <a:rPr lang="en-US" sz="2400" b="1" i="1" dirty="0">
                <a:solidFill>
                  <a:srgbClr val="FFFF00"/>
                </a:solidFill>
              </a:rPr>
              <a:t>/</a:t>
            </a:r>
            <a:r>
              <a:rPr lang="en-US" sz="2400" b="1" i="1" dirty="0" err="1">
                <a:solidFill>
                  <a:srgbClr val="FFFF00"/>
                </a:solidFill>
              </a:rPr>
              <a:t>api</a:t>
            </a:r>
            <a:r>
              <a:rPr lang="en-US" sz="2400" b="1" i="1" dirty="0">
                <a:solidFill>
                  <a:srgbClr val="FFFF00"/>
                </a:solidFill>
              </a:rPr>
              <a:t>/v0/organizations \</a:t>
            </a:r>
          </a:p>
          <a:p>
            <a:pPr marL="0" indent="0">
              <a:buNone/>
            </a:pPr>
            <a:r>
              <a:rPr lang="en-US" sz="2400" b="1" i="1" dirty="0">
                <a:solidFill>
                  <a:srgbClr val="FFFF00"/>
                </a:solidFill>
              </a:rPr>
              <a:t>-H X-Cisco-Meraki-API-Key:$MERAKI_TOKEN \</a:t>
            </a:r>
          </a:p>
          <a:p>
            <a:pPr marL="0" indent="0">
              <a:buNone/>
            </a:pPr>
            <a:r>
              <a:rPr lang="en-US" sz="2400" b="1" i="1" dirty="0">
                <a:solidFill>
                  <a:srgbClr val="FFFF00"/>
                </a:solidFill>
              </a:rPr>
              <a:t>-H 'Accept: */*' –</a:t>
            </a:r>
            <a:r>
              <a:rPr lang="en-US" sz="2400" b="1" i="1" dirty="0" err="1">
                <a:solidFill>
                  <a:srgbClr val="FFFF00"/>
                </a:solidFill>
              </a:rPr>
              <a:t>i</a:t>
            </a:r>
            <a:r>
              <a:rPr lang="en-US" sz="2400" b="1" i="1" dirty="0">
                <a:solidFill>
                  <a:srgbClr val="FFFF00"/>
                </a:solidFill>
              </a:rPr>
              <a:t> \</a:t>
            </a:r>
          </a:p>
          <a:p>
            <a:pPr marL="0" indent="0">
              <a:buNone/>
            </a:pPr>
            <a:r>
              <a:rPr lang="en-US" sz="2400" b="1" i="1" dirty="0">
                <a:solidFill>
                  <a:srgbClr val="FFFF00"/>
                </a:solidFill>
              </a:rPr>
              <a:t>-L</a:t>
            </a:r>
          </a:p>
          <a:p>
            <a:r>
              <a:rPr lang="en-US" sz="2400" dirty="0"/>
              <a:t>Follow redirects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0D55DF-385E-9A4F-AB08-FEBC11990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cURL</a:t>
            </a:r>
            <a:r>
              <a:rPr lang="en-US" dirty="0"/>
              <a:t> Command Examples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8781CE-B8A7-7540-B619-28D09909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BEAA2-2326-1F4D-9BCE-0FC3EC23B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BD21F15-A3A7-2B48-940E-DE7DE90D3ABA}"/>
              </a:ext>
            </a:extLst>
          </p:cNvPr>
          <p:cNvSpPr/>
          <p:nvPr/>
        </p:nvSpPr>
        <p:spPr>
          <a:xfrm>
            <a:off x="924685" y="3217862"/>
            <a:ext cx="249263" cy="34607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371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9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670A9-B06A-3448-BABA-FAD627500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9DACAD-17C1-C249-A498-C4A1A1ADD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2" name="curl_example_7" descr="curl_example_7">
            <a:hlinkClick r:id="" action="ppaction://media"/>
            <a:extLst>
              <a:ext uri="{FF2B5EF4-FFF2-40B4-BE49-F238E27FC236}">
                <a16:creationId xmlns:a16="http://schemas.microsoft.com/office/drawing/2014/main" id="{1D80435F-A335-E940-8C1F-612D5ED75CE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525" y="4763"/>
            <a:ext cx="12182475" cy="6652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082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05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D6E4C-FC36-3E4C-9387-96DD20072D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14013"/>
            <a:ext cx="9144000" cy="2387600"/>
          </a:xfrm>
        </p:spPr>
        <p:txBody>
          <a:bodyPr/>
          <a:lstStyle/>
          <a:p>
            <a:r>
              <a:rPr lang="en-US" dirty="0"/>
              <a:t>Part III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51A0DE-9D64-5A48-94B5-5B4E427098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393688"/>
            <a:ext cx="9144000" cy="1655762"/>
          </a:xfrm>
        </p:spPr>
        <p:txBody>
          <a:bodyPr/>
          <a:lstStyle/>
          <a:p>
            <a:r>
              <a:rPr lang="en-US" dirty="0"/>
              <a:t>REST API Calls With Python Requests</a:t>
            </a:r>
          </a:p>
        </p:txBody>
      </p:sp>
    </p:spTree>
    <p:extLst>
      <p:ext uri="{BB962C8B-B14F-4D97-AF65-F5344CB8AC3E}">
        <p14:creationId xmlns:p14="http://schemas.microsoft.com/office/powerpoint/2010/main" val="2611764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CDD81-0790-8847-8EF8-0507F1237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Python “Requests” Library?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A91B50-5F60-9041-8D64-7DFFA2C445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7778" y="1825625"/>
            <a:ext cx="11676444" cy="229496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i="1" dirty="0"/>
              <a:t>“Requests is a Python HTTP library, released under the Apache License 2.0. The goal of the project is to make HTTP requests simpler and more human-friendly.”</a:t>
            </a:r>
          </a:p>
          <a:p>
            <a:pPr marL="0" indent="0" algn="ctr">
              <a:buNone/>
            </a:pPr>
            <a:r>
              <a:rPr lang="en-US" dirty="0">
                <a:hlinkClick r:id="rId3"/>
              </a:rPr>
              <a:t>https://en.wikipedia.org/wiki/Requests_%28software%29</a:t>
            </a:r>
            <a:endParaRPr lang="en-US" dirty="0"/>
          </a:p>
          <a:p>
            <a:pPr marL="0" indent="0" algn="ctr">
              <a:buNone/>
            </a:pP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F9AF956-0095-7E4B-8A59-0DBC7A3A6961}"/>
              </a:ext>
            </a:extLst>
          </p:cNvPr>
          <p:cNvSpPr txBox="1">
            <a:spLocks/>
          </p:cNvSpPr>
          <p:nvPr/>
        </p:nvSpPr>
        <p:spPr>
          <a:xfrm>
            <a:off x="363880" y="4849792"/>
            <a:ext cx="11676444" cy="6134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For our purpose, Requests allows us to make REST API calls with Python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19A6E8-5AFA-2E46-8A8A-4FC9C00F43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CE8051-69FB-854E-9C7A-A8C2F72854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9093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7C4089-1746-624B-8E73-D3DAB8E88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Python Requests?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CEAF79-F4AC-E94E-9E55-220D0D3969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2DC1A4-CE8B-DB4A-8F86-2508518C3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60350F06-1C74-1F49-A9A6-D33E1E097C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648" y="1470764"/>
            <a:ext cx="10418704" cy="391145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40F09F7-08F2-9946-9766-6B0BB9BB7E00}"/>
              </a:ext>
            </a:extLst>
          </p:cNvPr>
          <p:cNvSpPr/>
          <p:nvPr/>
        </p:nvSpPr>
        <p:spPr>
          <a:xfrm>
            <a:off x="3086718" y="3946967"/>
            <a:ext cx="7326774" cy="62503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468C860-F216-C940-9B2E-56EE3BB84FF2}"/>
              </a:ext>
            </a:extLst>
          </p:cNvPr>
          <p:cNvSpPr txBox="1">
            <a:spLocks/>
          </p:cNvSpPr>
          <p:nvPr/>
        </p:nvSpPr>
        <p:spPr>
          <a:xfrm>
            <a:off x="363880" y="5649892"/>
            <a:ext cx="11676444" cy="6134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linkClick r:id="rId3"/>
              </a:rPr>
              <a:t>https://docs.python.org/3.8/library/urllib.request.html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0205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1" presetClass="entr" presetSubtype="1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FC9BC-162C-754A-A134-D392F08CD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Python Requests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C7DC7-0671-F543-9991-CF8210E256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Run the Docker Container for the hands-on exercises</a:t>
            </a:r>
          </a:p>
          <a:p>
            <a:r>
              <a:rPr lang="en-US" dirty="0"/>
              <a:t>Enter the commands: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pip install requests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pip show requests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C6DDB4-CE9E-4843-86A9-EFC27330D0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AD6D8E-DFAE-8E42-9152-B189D9284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5800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670A9-B06A-3448-BABA-FAD627500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9DACAD-17C1-C249-A498-C4A1A1ADD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2" name="python_example_1" descr="python_example_1">
            <a:hlinkClick r:id="" action="ppaction://media"/>
            <a:extLst>
              <a:ext uri="{FF2B5EF4-FFF2-40B4-BE49-F238E27FC236}">
                <a16:creationId xmlns:a16="http://schemas.microsoft.com/office/drawing/2014/main" id="{531D786C-585A-9544-8FF2-231C5F79114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13" y="4763"/>
            <a:ext cx="12180887" cy="6651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799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37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FC9BC-162C-754A-A134-D392F08CD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Requests Syntax Format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C7DC7-0671-F543-9991-CF8210E256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HTTP GET Format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response = </a:t>
            </a:r>
            <a:r>
              <a:rPr lang="en-US" sz="2800" b="1" i="1" dirty="0" err="1">
                <a:solidFill>
                  <a:srgbClr val="FFFF00"/>
                </a:solidFill>
              </a:rPr>
              <a:t>requests.</a:t>
            </a:r>
            <a:r>
              <a:rPr lang="en-US" sz="2800" b="1" i="1" dirty="0" err="1">
                <a:solidFill>
                  <a:srgbClr val="FF0000"/>
                </a:solidFill>
              </a:rPr>
              <a:t>get</a:t>
            </a:r>
            <a:r>
              <a:rPr lang="en-US" sz="2800" b="1" i="1" dirty="0">
                <a:solidFill>
                  <a:srgbClr val="FFFF00"/>
                </a:solidFill>
              </a:rPr>
              <a:t>(</a:t>
            </a:r>
            <a:r>
              <a:rPr lang="en-US" sz="2800" b="1" i="1" dirty="0" err="1">
                <a:solidFill>
                  <a:srgbClr val="FFFF00"/>
                </a:solidFill>
              </a:rPr>
              <a:t>url</a:t>
            </a:r>
            <a:r>
              <a:rPr lang="en-US" sz="2800" b="1" i="1" dirty="0">
                <a:solidFill>
                  <a:srgbClr val="FFFF00"/>
                </a:solidFill>
              </a:rPr>
              <a:t>, [**</a:t>
            </a:r>
            <a:r>
              <a:rPr lang="en-US" sz="2800" b="1" i="1" dirty="0" err="1">
                <a:solidFill>
                  <a:srgbClr val="FFFF00"/>
                </a:solidFill>
              </a:rPr>
              <a:t>kwargs</a:t>
            </a:r>
            <a:r>
              <a:rPr lang="en-US" sz="2800" b="1" i="1" dirty="0">
                <a:solidFill>
                  <a:srgbClr val="FFFF00"/>
                </a:solidFill>
              </a:rPr>
              <a:t>])</a:t>
            </a:r>
          </a:p>
          <a:p>
            <a:r>
              <a:rPr lang="en-US" dirty="0"/>
              <a:t>HTTP POST Format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response = </a:t>
            </a:r>
            <a:r>
              <a:rPr lang="en-US" sz="2800" b="1" i="1" dirty="0" err="1">
                <a:solidFill>
                  <a:srgbClr val="FFFF00"/>
                </a:solidFill>
              </a:rPr>
              <a:t>requests.</a:t>
            </a:r>
            <a:r>
              <a:rPr lang="en-US" sz="2800" b="1" i="1" dirty="0" err="1">
                <a:solidFill>
                  <a:srgbClr val="FF0000"/>
                </a:solidFill>
              </a:rPr>
              <a:t>post</a:t>
            </a:r>
            <a:r>
              <a:rPr lang="en-US" sz="2800" b="1" i="1" dirty="0">
                <a:solidFill>
                  <a:srgbClr val="FFFF00"/>
                </a:solidFill>
              </a:rPr>
              <a:t>(</a:t>
            </a:r>
            <a:r>
              <a:rPr lang="en-US" sz="2800" b="1" i="1" dirty="0" err="1">
                <a:solidFill>
                  <a:srgbClr val="FFFF00"/>
                </a:solidFill>
              </a:rPr>
              <a:t>url</a:t>
            </a:r>
            <a:r>
              <a:rPr lang="en-US" sz="2800" b="1" i="1" dirty="0">
                <a:solidFill>
                  <a:srgbClr val="FFFF00"/>
                </a:solidFill>
              </a:rPr>
              <a:t>, [data=&lt;value&gt;], [**</a:t>
            </a:r>
            <a:r>
              <a:rPr lang="en-US" sz="2800" b="1" i="1" dirty="0" err="1">
                <a:solidFill>
                  <a:srgbClr val="FFFF00"/>
                </a:solidFill>
              </a:rPr>
              <a:t>kwargs</a:t>
            </a:r>
            <a:r>
              <a:rPr lang="en-US" sz="2800" b="1" i="1" dirty="0">
                <a:solidFill>
                  <a:srgbClr val="FFFF00"/>
                </a:solidFill>
              </a:rPr>
              <a:t>])</a:t>
            </a:r>
            <a:endParaRPr lang="en-US" sz="2800" dirty="0"/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response = </a:t>
            </a:r>
            <a:r>
              <a:rPr lang="en-US" sz="2800" b="1" i="1" dirty="0" err="1">
                <a:solidFill>
                  <a:srgbClr val="FFFF00"/>
                </a:solidFill>
              </a:rPr>
              <a:t>requests.</a:t>
            </a:r>
            <a:r>
              <a:rPr lang="en-US" sz="2800" b="1" i="1" dirty="0" err="1">
                <a:solidFill>
                  <a:srgbClr val="FF0000"/>
                </a:solidFill>
              </a:rPr>
              <a:t>post</a:t>
            </a:r>
            <a:r>
              <a:rPr lang="en-US" sz="2800" b="1" i="1" dirty="0">
                <a:solidFill>
                  <a:srgbClr val="FFFF00"/>
                </a:solidFill>
              </a:rPr>
              <a:t>(</a:t>
            </a:r>
            <a:r>
              <a:rPr lang="en-US" sz="2800" b="1" i="1" dirty="0" err="1">
                <a:solidFill>
                  <a:srgbClr val="FFFF00"/>
                </a:solidFill>
              </a:rPr>
              <a:t>url</a:t>
            </a:r>
            <a:r>
              <a:rPr lang="en-US" sz="2800" b="1" i="1" dirty="0">
                <a:solidFill>
                  <a:srgbClr val="FFFF00"/>
                </a:solidFill>
              </a:rPr>
              <a:t>, [json=&lt;value&gt;], [**</a:t>
            </a:r>
            <a:r>
              <a:rPr lang="en-US" sz="2800" b="1" i="1" dirty="0" err="1">
                <a:solidFill>
                  <a:srgbClr val="FFFF00"/>
                </a:solidFill>
              </a:rPr>
              <a:t>kwargs</a:t>
            </a:r>
            <a:r>
              <a:rPr lang="en-US" sz="2800" b="1" i="1" dirty="0">
                <a:solidFill>
                  <a:srgbClr val="FFFF00"/>
                </a:solidFill>
              </a:rPr>
              <a:t>])</a:t>
            </a:r>
            <a:endParaRPr lang="en-US" dirty="0"/>
          </a:p>
          <a:p>
            <a:r>
              <a:rPr lang="en-US" dirty="0"/>
              <a:t>HTTP PUT Format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response = </a:t>
            </a:r>
            <a:r>
              <a:rPr lang="en-US" sz="2800" b="1" i="1" dirty="0" err="1">
                <a:solidFill>
                  <a:srgbClr val="FFFF00"/>
                </a:solidFill>
              </a:rPr>
              <a:t>requests.</a:t>
            </a:r>
            <a:r>
              <a:rPr lang="en-US" sz="2800" b="1" i="1" dirty="0" err="1">
                <a:solidFill>
                  <a:srgbClr val="FF0000"/>
                </a:solidFill>
              </a:rPr>
              <a:t>put</a:t>
            </a:r>
            <a:r>
              <a:rPr lang="en-US" sz="2800" b="1" i="1" dirty="0">
                <a:solidFill>
                  <a:srgbClr val="FFFF00"/>
                </a:solidFill>
              </a:rPr>
              <a:t>(</a:t>
            </a:r>
            <a:r>
              <a:rPr lang="en-US" sz="2800" b="1" i="1" dirty="0" err="1">
                <a:solidFill>
                  <a:srgbClr val="FFFF00"/>
                </a:solidFill>
              </a:rPr>
              <a:t>url</a:t>
            </a:r>
            <a:r>
              <a:rPr lang="en-US" sz="2800" b="1" i="1" dirty="0">
                <a:solidFill>
                  <a:srgbClr val="FFFF00"/>
                </a:solidFill>
              </a:rPr>
              <a:t>, [data=&lt;value&gt;], [**</a:t>
            </a:r>
            <a:r>
              <a:rPr lang="en-US" sz="2800" b="1" i="1" dirty="0" err="1">
                <a:solidFill>
                  <a:srgbClr val="FFFF00"/>
                </a:solidFill>
              </a:rPr>
              <a:t>kwargs</a:t>
            </a:r>
            <a:r>
              <a:rPr lang="en-US" sz="2800" b="1" i="1" dirty="0">
                <a:solidFill>
                  <a:srgbClr val="FFFF00"/>
                </a:solidFill>
              </a:rPr>
              <a:t>])</a:t>
            </a:r>
            <a:endParaRPr lang="en-US" sz="2800" dirty="0"/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response = </a:t>
            </a:r>
            <a:r>
              <a:rPr lang="en-US" sz="2800" b="1" i="1" dirty="0" err="1">
                <a:solidFill>
                  <a:srgbClr val="FFFF00"/>
                </a:solidFill>
              </a:rPr>
              <a:t>requests.</a:t>
            </a:r>
            <a:r>
              <a:rPr lang="en-US" sz="2800" b="1" i="1" dirty="0" err="1">
                <a:solidFill>
                  <a:srgbClr val="FF0000"/>
                </a:solidFill>
              </a:rPr>
              <a:t>put</a:t>
            </a:r>
            <a:r>
              <a:rPr lang="en-US" sz="2800" b="1" i="1" dirty="0">
                <a:solidFill>
                  <a:srgbClr val="FFFF00"/>
                </a:solidFill>
              </a:rPr>
              <a:t>(</a:t>
            </a:r>
            <a:r>
              <a:rPr lang="en-US" sz="2800" b="1" i="1" dirty="0" err="1">
                <a:solidFill>
                  <a:srgbClr val="FFFF00"/>
                </a:solidFill>
              </a:rPr>
              <a:t>url</a:t>
            </a:r>
            <a:r>
              <a:rPr lang="en-US" sz="2800" b="1" i="1" dirty="0">
                <a:solidFill>
                  <a:srgbClr val="FFFF00"/>
                </a:solidFill>
              </a:rPr>
              <a:t>, [json=&lt;value&gt;], [**</a:t>
            </a:r>
            <a:r>
              <a:rPr lang="en-US" sz="2800" b="1" i="1" dirty="0" err="1">
                <a:solidFill>
                  <a:srgbClr val="FFFF00"/>
                </a:solidFill>
              </a:rPr>
              <a:t>kwargs</a:t>
            </a:r>
            <a:r>
              <a:rPr lang="en-US" sz="2800" b="1" i="1" dirty="0">
                <a:solidFill>
                  <a:srgbClr val="FFFF00"/>
                </a:solidFill>
              </a:rPr>
              <a:t>])</a:t>
            </a:r>
            <a:endParaRPr lang="en-US" dirty="0"/>
          </a:p>
          <a:p>
            <a:r>
              <a:rPr lang="en-US" dirty="0"/>
              <a:t>HTTP DELETE Format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response = </a:t>
            </a:r>
            <a:r>
              <a:rPr lang="en-US" sz="2800" b="1" i="1" dirty="0" err="1">
                <a:solidFill>
                  <a:srgbClr val="FFFF00"/>
                </a:solidFill>
              </a:rPr>
              <a:t>requests.</a:t>
            </a:r>
            <a:r>
              <a:rPr lang="en-US" sz="2800" b="1" i="1" dirty="0" err="1">
                <a:solidFill>
                  <a:srgbClr val="FF0000"/>
                </a:solidFill>
              </a:rPr>
              <a:t>delete</a:t>
            </a:r>
            <a:r>
              <a:rPr lang="en-US" sz="2800" b="1" i="1" dirty="0">
                <a:solidFill>
                  <a:srgbClr val="FFFF00"/>
                </a:solidFill>
              </a:rPr>
              <a:t>(</a:t>
            </a:r>
            <a:r>
              <a:rPr lang="en-US" sz="2800" b="1" i="1" dirty="0" err="1">
                <a:solidFill>
                  <a:srgbClr val="FFFF00"/>
                </a:solidFill>
              </a:rPr>
              <a:t>url</a:t>
            </a:r>
            <a:r>
              <a:rPr lang="en-US" sz="2800" b="1" i="1" dirty="0">
                <a:solidFill>
                  <a:srgbClr val="FFFF00"/>
                </a:solidFill>
              </a:rPr>
              <a:t>, [**</a:t>
            </a:r>
            <a:r>
              <a:rPr lang="en-US" sz="2800" b="1" i="1" dirty="0" err="1">
                <a:solidFill>
                  <a:srgbClr val="FFFF00"/>
                </a:solidFill>
              </a:rPr>
              <a:t>kwargs</a:t>
            </a:r>
            <a:r>
              <a:rPr lang="en-US" sz="2800" b="1" i="1" dirty="0">
                <a:solidFill>
                  <a:srgbClr val="FFFF00"/>
                </a:solidFill>
              </a:rPr>
              <a:t>])</a:t>
            </a:r>
            <a:endParaRPr lang="en-US" sz="28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C6DDB4-CE9E-4843-86A9-EFC27330D0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AD6D8E-DFAE-8E42-9152-B189D9284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1407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CDD81-0790-8847-8EF8-0507F1237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 the Hands-On Environment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94488F-1297-7447-B9CB-37E6F87A6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6914E5-D39D-C44A-BB15-E5977ED210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9" name="Content Placeholder 7">
            <a:extLst>
              <a:ext uri="{FF2B5EF4-FFF2-40B4-BE49-F238E27FC236}">
                <a16:creationId xmlns:a16="http://schemas.microsoft.com/office/drawing/2014/main" id="{7768AB4C-B135-2F4A-9289-DF99D95D93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6703" y="1527858"/>
            <a:ext cx="11002701" cy="4965017"/>
          </a:xfrm>
        </p:spPr>
        <p:txBody>
          <a:bodyPr>
            <a:normAutofit/>
          </a:bodyPr>
          <a:lstStyle/>
          <a:p>
            <a:r>
              <a:rPr lang="en-US" dirty="0"/>
              <a:t>Open your preferred terminal (bash, PowerShell, </a:t>
            </a:r>
            <a:r>
              <a:rPr lang="en-US" dirty="0" err="1"/>
              <a:t>zsh</a:t>
            </a:r>
            <a:r>
              <a:rPr lang="en-US" dirty="0"/>
              <a:t>, etc.)</a:t>
            </a:r>
          </a:p>
          <a:p>
            <a:r>
              <a:rPr lang="en-US" dirty="0"/>
              <a:t>Create and switch to a local folder</a:t>
            </a:r>
          </a:p>
          <a:p>
            <a:pPr marL="457200" lvl="1" indent="0">
              <a:buNone/>
            </a:pPr>
            <a:r>
              <a:rPr lang="en-US" b="1" i="1" dirty="0" err="1">
                <a:solidFill>
                  <a:srgbClr val="FFFF00"/>
                </a:solidFill>
              </a:rPr>
              <a:t>mkdir</a:t>
            </a:r>
            <a:r>
              <a:rPr lang="en-US" b="1" i="1" dirty="0">
                <a:solidFill>
                  <a:srgbClr val="FFFF00"/>
                </a:solidFill>
              </a:rPr>
              <a:t> ~/code &amp;&amp; cd ~/code</a:t>
            </a:r>
          </a:p>
          <a:p>
            <a:r>
              <a:rPr lang="en-US" dirty="0"/>
              <a:t>Create a Docker Container for the hands-on exercises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docker container run -</a:t>
            </a:r>
            <a:r>
              <a:rPr lang="en-US" b="1" i="1" dirty="0" err="1">
                <a:solidFill>
                  <a:srgbClr val="FFFF00"/>
                </a:solidFill>
              </a:rPr>
              <a:t>itv</a:t>
            </a:r>
            <a:r>
              <a:rPr lang="en-US" b="1" i="1" dirty="0">
                <a:solidFill>
                  <a:srgbClr val="FFFF00"/>
                </a:solidFill>
              </a:rPr>
              <a:t> ~/code:/code --name </a:t>
            </a:r>
            <a:r>
              <a:rPr lang="en-US" b="1" i="1" dirty="0">
                <a:solidFill>
                  <a:srgbClr val="FFFF00"/>
                </a:solidFill>
                <a:highlight>
                  <a:srgbClr val="800080"/>
                </a:highlight>
              </a:rPr>
              <a:t>curl-pyreq1</a:t>
            </a:r>
            <a:r>
              <a:rPr lang="en-US" b="1" i="1" dirty="0">
                <a:solidFill>
                  <a:srgbClr val="FFFF00"/>
                </a:solidFill>
              </a:rPr>
              <a:t> </a:t>
            </a:r>
            <a:r>
              <a:rPr lang="en-US" b="1" i="1" dirty="0">
                <a:solidFill>
                  <a:srgbClr val="FFFF00"/>
                </a:solidFill>
                <a:highlight>
                  <a:srgbClr val="FF0000"/>
                </a:highlight>
              </a:rPr>
              <a:t>wwt01/curl-</a:t>
            </a:r>
            <a:r>
              <a:rPr lang="en-US" b="1" i="1" dirty="0" err="1">
                <a:solidFill>
                  <a:srgbClr val="FFFF00"/>
                </a:solidFill>
                <a:highlight>
                  <a:srgbClr val="FF0000"/>
                </a:highlight>
              </a:rPr>
              <a:t>pyreq</a:t>
            </a:r>
            <a:endParaRPr lang="en-US" b="1" i="1" dirty="0">
              <a:solidFill>
                <a:srgbClr val="FFFF00"/>
              </a:solidFill>
            </a:endParaRPr>
          </a:p>
          <a:p>
            <a:r>
              <a:rPr lang="en-US" dirty="0"/>
              <a:t>To detach from the Docker Container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control + p + q</a:t>
            </a:r>
            <a:endParaRPr lang="en-US" dirty="0"/>
          </a:p>
          <a:p>
            <a:r>
              <a:rPr lang="en-US" dirty="0"/>
              <a:t>To stop, start, and attach to the Docker Container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docker container stop </a:t>
            </a:r>
            <a:r>
              <a:rPr lang="en-US" b="1" i="1" dirty="0">
                <a:solidFill>
                  <a:srgbClr val="FFFF00"/>
                </a:solidFill>
                <a:highlight>
                  <a:srgbClr val="800080"/>
                </a:highlight>
              </a:rPr>
              <a:t>curl-pyreq1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docker container start </a:t>
            </a:r>
            <a:r>
              <a:rPr lang="en-US" b="1" i="1" dirty="0">
                <a:solidFill>
                  <a:srgbClr val="FFFF00"/>
                </a:solidFill>
                <a:highlight>
                  <a:srgbClr val="800080"/>
                </a:highlight>
              </a:rPr>
              <a:t>curl-pyreq1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docker container attach </a:t>
            </a:r>
            <a:r>
              <a:rPr lang="en-US" b="1" i="1" dirty="0">
                <a:solidFill>
                  <a:srgbClr val="FFFF00"/>
                </a:solidFill>
                <a:highlight>
                  <a:srgbClr val="800080"/>
                </a:highlight>
              </a:rPr>
              <a:t>curl-pyreq1</a:t>
            </a:r>
          </a:p>
        </p:txBody>
      </p:sp>
    </p:spTree>
    <p:extLst>
      <p:ext uri="{BB962C8B-B14F-4D97-AF65-F5344CB8AC3E}">
        <p14:creationId xmlns:p14="http://schemas.microsoft.com/office/powerpoint/2010/main" val="296666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23FD9-ADE0-084E-A8CC-44CA0BA25A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Response Object Contents</a:t>
            </a:r>
          </a:p>
          <a:p>
            <a:pPr lvl="1"/>
            <a:r>
              <a:rPr lang="en-US" dirty="0">
                <a:solidFill>
                  <a:srgbClr val="FFFF00"/>
                </a:solidFill>
              </a:rPr>
              <a:t>.ok </a:t>
            </a:r>
            <a:r>
              <a:rPr lang="en-US" dirty="0"/>
              <a:t>– </a:t>
            </a:r>
            <a:r>
              <a:rPr lang="en-US" i="1" dirty="0">
                <a:solidFill>
                  <a:srgbClr val="FFFF00"/>
                </a:solidFill>
              </a:rPr>
              <a:t>True</a:t>
            </a:r>
            <a:r>
              <a:rPr lang="en-US" dirty="0"/>
              <a:t> if </a:t>
            </a:r>
            <a:r>
              <a:rPr lang="en-US" i="1" dirty="0" err="1">
                <a:solidFill>
                  <a:srgbClr val="FFFF00"/>
                </a:solidFill>
              </a:rPr>
              <a:t>status_code</a:t>
            </a:r>
            <a:r>
              <a:rPr lang="en-US" i="1" dirty="0"/>
              <a:t> </a:t>
            </a:r>
            <a:r>
              <a:rPr lang="en-US" dirty="0"/>
              <a:t>is less than 400, </a:t>
            </a:r>
            <a:r>
              <a:rPr lang="en-US" i="1" dirty="0">
                <a:solidFill>
                  <a:srgbClr val="FFFF00"/>
                </a:solidFill>
              </a:rPr>
              <a:t>False</a:t>
            </a:r>
            <a:r>
              <a:rPr lang="en-US" dirty="0"/>
              <a:t> if 400 or greater</a:t>
            </a:r>
          </a:p>
          <a:p>
            <a:pPr lvl="1"/>
            <a:r>
              <a:rPr lang="en-US" dirty="0">
                <a:solidFill>
                  <a:srgbClr val="FFFF00"/>
                </a:solidFill>
              </a:rPr>
              <a:t>.</a:t>
            </a:r>
            <a:r>
              <a:rPr lang="en-US" dirty="0" err="1">
                <a:solidFill>
                  <a:srgbClr val="FFFF00"/>
                </a:solidFill>
              </a:rPr>
              <a:t>status_code</a:t>
            </a:r>
            <a:r>
              <a:rPr lang="en-US" dirty="0">
                <a:solidFill>
                  <a:srgbClr val="FFFF00"/>
                </a:solidFill>
              </a:rPr>
              <a:t> </a:t>
            </a:r>
            <a:r>
              <a:rPr lang="en-US" dirty="0"/>
              <a:t>– HTTP status code (200, 401, etc.)</a:t>
            </a:r>
          </a:p>
          <a:p>
            <a:pPr lvl="1"/>
            <a:r>
              <a:rPr lang="en-US" dirty="0">
                <a:solidFill>
                  <a:srgbClr val="FFFF00"/>
                </a:solidFill>
              </a:rPr>
              <a:t>.reason </a:t>
            </a:r>
            <a:r>
              <a:rPr lang="en-US" dirty="0"/>
              <a:t>– HTTP status text (OK, Not Found, etc.)</a:t>
            </a:r>
          </a:p>
          <a:p>
            <a:pPr lvl="1"/>
            <a:r>
              <a:rPr lang="en-US" dirty="0">
                <a:solidFill>
                  <a:srgbClr val="FFFF00"/>
                </a:solidFill>
              </a:rPr>
              <a:t>.headers </a:t>
            </a:r>
            <a:r>
              <a:rPr lang="en-US" dirty="0"/>
              <a:t>– case-insensitive dictionary of of response headers</a:t>
            </a:r>
          </a:p>
          <a:p>
            <a:pPr lvl="1"/>
            <a:r>
              <a:rPr lang="en-US" dirty="0">
                <a:solidFill>
                  <a:srgbClr val="FFFF00"/>
                </a:solidFill>
              </a:rPr>
              <a:t>.text </a:t>
            </a:r>
            <a:r>
              <a:rPr lang="en-US" dirty="0"/>
              <a:t>– contents of the response, in Unicode</a:t>
            </a:r>
          </a:p>
          <a:p>
            <a:pPr lvl="1"/>
            <a:r>
              <a:rPr lang="en-US" dirty="0">
                <a:solidFill>
                  <a:srgbClr val="FFFF00"/>
                </a:solidFill>
              </a:rPr>
              <a:t>.json() </a:t>
            </a:r>
            <a:r>
              <a:rPr lang="en-US" dirty="0"/>
              <a:t>– contents of the response, in JSON (if available)</a:t>
            </a:r>
          </a:p>
          <a:p>
            <a:pPr lvl="1"/>
            <a:r>
              <a:rPr lang="en-US" dirty="0">
                <a:solidFill>
                  <a:srgbClr val="FFFF00"/>
                </a:solidFill>
              </a:rPr>
              <a:t>.cookies </a:t>
            </a:r>
            <a:r>
              <a:rPr lang="en-US" dirty="0"/>
              <a:t>– cookies returned by the server</a:t>
            </a:r>
          </a:p>
          <a:p>
            <a:pPr lvl="1"/>
            <a:r>
              <a:rPr lang="en-US" dirty="0">
                <a:solidFill>
                  <a:srgbClr val="FFFF00"/>
                </a:solidFill>
              </a:rPr>
              <a:t>.</a:t>
            </a:r>
            <a:r>
              <a:rPr lang="en-US" dirty="0" err="1">
                <a:solidFill>
                  <a:srgbClr val="FFFF00"/>
                </a:solidFill>
              </a:rPr>
              <a:t>raise_for_status</a:t>
            </a:r>
            <a:r>
              <a:rPr lang="en-US" dirty="0">
                <a:solidFill>
                  <a:srgbClr val="FFFF00"/>
                </a:solidFill>
              </a:rPr>
              <a:t>() </a:t>
            </a:r>
            <a:r>
              <a:rPr lang="en-US" dirty="0"/>
              <a:t>– raises an </a:t>
            </a:r>
            <a:r>
              <a:rPr lang="en-US" i="1" dirty="0" err="1">
                <a:solidFill>
                  <a:srgbClr val="FFFF00"/>
                </a:solidFill>
              </a:rPr>
              <a:t>HTTPError</a:t>
            </a:r>
            <a:r>
              <a:rPr lang="en-US" dirty="0"/>
              <a:t> exception if .</a:t>
            </a:r>
            <a:r>
              <a:rPr lang="en-US" i="1" dirty="0">
                <a:solidFill>
                  <a:srgbClr val="FFFF00"/>
                </a:solidFill>
              </a:rPr>
              <a:t>ok</a:t>
            </a:r>
            <a:r>
              <a:rPr lang="en-US" dirty="0"/>
              <a:t> is </a:t>
            </a:r>
            <a:r>
              <a:rPr lang="en-US" i="1" dirty="0">
                <a:solidFill>
                  <a:srgbClr val="FFFF00"/>
                </a:solidFill>
              </a:rPr>
              <a:t>False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0D55DF-385E-9A4F-AB08-FEBC11990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Requests </a:t>
            </a:r>
            <a:r>
              <a:rPr lang="en-US"/>
              <a:t>Response Object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8781CE-B8A7-7540-B619-28D09909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BEAA2-2326-1F4D-9BCE-0FC3EC23B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535A7F3-1A0A-B445-9EF3-844850395584}"/>
              </a:ext>
            </a:extLst>
          </p:cNvPr>
          <p:cNvSpPr txBox="1">
            <a:spLocks/>
          </p:cNvSpPr>
          <p:nvPr/>
        </p:nvSpPr>
        <p:spPr>
          <a:xfrm>
            <a:off x="363880" y="5649892"/>
            <a:ext cx="11676444" cy="6134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linkClick r:id="rId3"/>
              </a:rPr>
              <a:t>https://2.python-requests.org/en/master/api/#requests.Response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4480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FC9BC-162C-754A-A134-D392F08CD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a Python Interactive Shell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C7DC7-0671-F543-9991-CF8210E256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Open an interactive shell:</a:t>
            </a:r>
          </a:p>
          <a:p>
            <a:pPr lvl="1"/>
            <a:r>
              <a:rPr lang="en-US" sz="2800" dirty="0"/>
              <a:t>IDLE – built-in Python shell</a:t>
            </a:r>
          </a:p>
          <a:p>
            <a:pPr marL="914400" lvl="2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python</a:t>
            </a:r>
            <a:endParaRPr lang="en-US" sz="2800" dirty="0"/>
          </a:p>
          <a:p>
            <a:pPr lvl="1"/>
            <a:r>
              <a:rPr lang="en-US" sz="2800" dirty="0" err="1"/>
              <a:t>iPython</a:t>
            </a:r>
            <a:r>
              <a:rPr lang="en-US" sz="2800" dirty="0"/>
              <a:t> – 3</a:t>
            </a:r>
            <a:r>
              <a:rPr lang="en-US" sz="2800" baseline="30000" dirty="0"/>
              <a:t>rd</a:t>
            </a:r>
            <a:r>
              <a:rPr lang="en-US" sz="2800" dirty="0"/>
              <a:t> party Python shell (pre-installed in the container)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	</a:t>
            </a:r>
            <a:r>
              <a:rPr lang="en-US" sz="2800" b="1" i="1" dirty="0" err="1">
                <a:solidFill>
                  <a:srgbClr val="FFFF00"/>
                </a:solidFill>
              </a:rPr>
              <a:t>ipython</a:t>
            </a:r>
            <a:endParaRPr lang="en-US" sz="2800" b="1" i="1" dirty="0">
              <a:solidFill>
                <a:srgbClr val="FFFF0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C6DDB4-CE9E-4843-86A9-EFC27330D0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AD6D8E-DFAE-8E42-9152-B189D9284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7288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23FD9-ADE0-084E-A8CC-44CA0BA25A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i="1" dirty="0">
                <a:solidFill>
                  <a:srgbClr val="FFFF00"/>
                </a:solidFill>
              </a:rPr>
              <a:t>import requests</a:t>
            </a:r>
          </a:p>
          <a:p>
            <a:pPr marL="0" indent="0">
              <a:buNone/>
            </a:pPr>
            <a:r>
              <a:rPr lang="en-US" sz="2400" b="1" i="1" dirty="0" err="1">
                <a:solidFill>
                  <a:srgbClr val="FFFF00"/>
                </a:solidFill>
              </a:rPr>
              <a:t>req_url</a:t>
            </a:r>
            <a:r>
              <a:rPr lang="en-US" sz="2400" b="1" i="1" dirty="0">
                <a:solidFill>
                  <a:srgbClr val="FFFF00"/>
                </a:solidFill>
              </a:rPr>
              <a:t> = 'https://</a:t>
            </a:r>
            <a:r>
              <a:rPr lang="en-US" sz="2400" b="1" i="1" dirty="0" err="1">
                <a:solidFill>
                  <a:srgbClr val="FFFF00"/>
                </a:solidFill>
              </a:rPr>
              <a:t>jsonplaceholder.typicode.com</a:t>
            </a:r>
            <a:r>
              <a:rPr lang="en-US" sz="2400" b="1" i="1" dirty="0">
                <a:solidFill>
                  <a:srgbClr val="FFFF00"/>
                </a:solidFill>
              </a:rPr>
              <a:t>/posts/1'</a:t>
            </a:r>
          </a:p>
          <a:p>
            <a:pPr marL="0" indent="0">
              <a:buNone/>
            </a:pPr>
            <a:r>
              <a:rPr lang="en-US" sz="2400" b="1" i="1" dirty="0" err="1">
                <a:solidFill>
                  <a:srgbClr val="FFFF00"/>
                </a:solidFill>
              </a:rPr>
              <a:t>req_headers</a:t>
            </a:r>
            <a:r>
              <a:rPr lang="en-US" sz="2400" b="1" i="1" dirty="0">
                <a:solidFill>
                  <a:srgbClr val="FFFF00"/>
                </a:solidFill>
              </a:rPr>
              <a:t> = {'</a:t>
            </a:r>
            <a:r>
              <a:rPr lang="en-US" sz="2400" b="1" i="1" dirty="0" err="1">
                <a:solidFill>
                  <a:srgbClr val="FFFF00"/>
                </a:solidFill>
              </a:rPr>
              <a:t>Content-Type':'application</a:t>
            </a:r>
            <a:r>
              <a:rPr lang="en-US" sz="2400" b="1" i="1" dirty="0">
                <a:solidFill>
                  <a:srgbClr val="FFFF00"/>
                </a:solidFill>
              </a:rPr>
              <a:t>/json'}</a:t>
            </a:r>
          </a:p>
          <a:p>
            <a:pPr marL="0" indent="0">
              <a:buNone/>
            </a:pPr>
            <a:r>
              <a:rPr lang="en-US" sz="2400" b="1" i="1" dirty="0">
                <a:solidFill>
                  <a:srgbClr val="FFFF00"/>
                </a:solidFill>
              </a:rPr>
              <a:t>response = </a:t>
            </a:r>
            <a:r>
              <a:rPr lang="en-US" sz="2400" b="1" i="1" dirty="0" err="1">
                <a:solidFill>
                  <a:srgbClr val="FFFF00"/>
                </a:solidFill>
              </a:rPr>
              <a:t>requests.get</a:t>
            </a:r>
            <a:r>
              <a:rPr lang="en-US" sz="2400" b="1" i="1" dirty="0">
                <a:solidFill>
                  <a:srgbClr val="FFFF00"/>
                </a:solidFill>
              </a:rPr>
              <a:t>(</a:t>
            </a:r>
            <a:r>
              <a:rPr lang="en-US" sz="2400" b="1" i="1" dirty="0" err="1">
                <a:solidFill>
                  <a:srgbClr val="FFFF00"/>
                </a:solidFill>
              </a:rPr>
              <a:t>req_url</a:t>
            </a:r>
            <a:r>
              <a:rPr lang="en-US" sz="2400" b="1" i="1" dirty="0">
                <a:solidFill>
                  <a:srgbClr val="FFFF00"/>
                </a:solidFill>
              </a:rPr>
              <a:t>, headers=</a:t>
            </a:r>
            <a:r>
              <a:rPr lang="en-US" sz="2400" b="1" i="1" dirty="0" err="1">
                <a:solidFill>
                  <a:srgbClr val="FFFF00"/>
                </a:solidFill>
              </a:rPr>
              <a:t>req_headers</a:t>
            </a:r>
            <a:r>
              <a:rPr lang="en-US" sz="2400" b="1" i="1" dirty="0">
                <a:solidFill>
                  <a:srgbClr val="FFFF00"/>
                </a:solidFill>
              </a:rPr>
              <a:t>)</a:t>
            </a:r>
          </a:p>
          <a:p>
            <a:pPr marL="0" indent="0">
              <a:buNone/>
            </a:pPr>
            <a:r>
              <a:rPr lang="en-US" sz="2400" b="1" i="1" dirty="0">
                <a:solidFill>
                  <a:srgbClr val="FFFF00"/>
                </a:solidFill>
              </a:rPr>
              <a:t>print(f'{</a:t>
            </a:r>
            <a:r>
              <a:rPr lang="en-US" sz="2400" b="1" i="1" dirty="0" err="1">
                <a:solidFill>
                  <a:srgbClr val="FFFF00"/>
                </a:solidFill>
              </a:rPr>
              <a:t>response.status_code</a:t>
            </a:r>
            <a:r>
              <a:rPr lang="en-US" sz="2400" b="1" i="1" dirty="0">
                <a:solidFill>
                  <a:srgbClr val="FFFF00"/>
                </a:solidFill>
              </a:rPr>
              <a:t>} {</a:t>
            </a:r>
            <a:r>
              <a:rPr lang="en-US" sz="2400" b="1" i="1" dirty="0" err="1">
                <a:solidFill>
                  <a:srgbClr val="FFFF00"/>
                </a:solidFill>
              </a:rPr>
              <a:t>response.reason</a:t>
            </a:r>
            <a:r>
              <a:rPr lang="en-US" sz="2400" b="1" i="1" dirty="0">
                <a:solidFill>
                  <a:srgbClr val="FFFF00"/>
                </a:solidFill>
              </a:rPr>
              <a:t>}')</a:t>
            </a:r>
          </a:p>
          <a:p>
            <a:pPr marL="0" indent="0">
              <a:buNone/>
            </a:pPr>
            <a:r>
              <a:rPr lang="en-US" sz="2400" b="1" i="1" dirty="0">
                <a:solidFill>
                  <a:srgbClr val="FFFF00"/>
                </a:solidFill>
              </a:rPr>
              <a:t>print(</a:t>
            </a:r>
            <a:r>
              <a:rPr lang="en-US" sz="2400" b="1" i="1" dirty="0" err="1">
                <a:solidFill>
                  <a:srgbClr val="FFFF00"/>
                </a:solidFill>
              </a:rPr>
              <a:t>response.text</a:t>
            </a:r>
            <a:r>
              <a:rPr lang="en-US" sz="2400" b="1" i="1" dirty="0">
                <a:solidFill>
                  <a:srgbClr val="FFFF00"/>
                </a:solidFill>
              </a:rPr>
              <a:t>)</a:t>
            </a:r>
          </a:p>
          <a:p>
            <a:r>
              <a:rPr lang="en-US" sz="2400" dirty="0"/>
              <a:t>Import the requests module</a:t>
            </a:r>
            <a:endParaRPr lang="en-US" sz="2400" dirty="0">
              <a:solidFill>
                <a:srgbClr val="FFFF00"/>
              </a:solidFill>
            </a:endParaRPr>
          </a:p>
          <a:p>
            <a:r>
              <a:rPr lang="en-US" sz="2400" dirty="0"/>
              <a:t>Assign the URL and header values to variables</a:t>
            </a:r>
          </a:p>
          <a:p>
            <a:r>
              <a:rPr lang="en-US" sz="2400" dirty="0"/>
              <a:t>Perform an HTTP GET and store the response object in a variable</a:t>
            </a:r>
          </a:p>
          <a:p>
            <a:r>
              <a:rPr lang="en-US" sz="2400" dirty="0"/>
              <a:t>Print the response to the terminal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0D55DF-385E-9A4F-AB08-FEBC11990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Requests Code Examples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8781CE-B8A7-7540-B619-28D09909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BEAA2-2326-1F4D-9BCE-0FC3EC23B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026FF69-6C82-7043-9603-B53878D1AFAB}"/>
              </a:ext>
            </a:extLst>
          </p:cNvPr>
          <p:cNvSpPr/>
          <p:nvPr/>
        </p:nvSpPr>
        <p:spPr>
          <a:xfrm>
            <a:off x="909613" y="1864140"/>
            <a:ext cx="2033884" cy="34607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7F10BD3-DB22-7043-8433-B6CE34EB4FEE}"/>
              </a:ext>
            </a:extLst>
          </p:cNvPr>
          <p:cNvSpPr/>
          <p:nvPr/>
        </p:nvSpPr>
        <p:spPr>
          <a:xfrm>
            <a:off x="909613" y="2323382"/>
            <a:ext cx="7224193" cy="34607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2CE5C1F-FFE1-524B-888F-DCB5B4780F99}"/>
              </a:ext>
            </a:extLst>
          </p:cNvPr>
          <p:cNvSpPr/>
          <p:nvPr/>
        </p:nvSpPr>
        <p:spPr>
          <a:xfrm>
            <a:off x="909613" y="2772143"/>
            <a:ext cx="6235770" cy="34607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E4CCA68-CBCA-004B-B9A0-07C7D2DAC2D9}"/>
              </a:ext>
            </a:extLst>
          </p:cNvPr>
          <p:cNvSpPr/>
          <p:nvPr/>
        </p:nvSpPr>
        <p:spPr>
          <a:xfrm>
            <a:off x="909612" y="3225258"/>
            <a:ext cx="7006479" cy="34607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8E40071-75CF-354C-9C49-9DC1C0ACAB9D}"/>
              </a:ext>
            </a:extLst>
          </p:cNvPr>
          <p:cNvSpPr/>
          <p:nvPr/>
        </p:nvSpPr>
        <p:spPr>
          <a:xfrm>
            <a:off x="909612" y="3684500"/>
            <a:ext cx="6353337" cy="34607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B6D490D-2EE4-7445-949A-447D0A8A679C}"/>
              </a:ext>
            </a:extLst>
          </p:cNvPr>
          <p:cNvSpPr/>
          <p:nvPr/>
        </p:nvSpPr>
        <p:spPr>
          <a:xfrm>
            <a:off x="909612" y="4143742"/>
            <a:ext cx="2525919" cy="34607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898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0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000"/>
                            </p:stCondLst>
                            <p:childTnLst>
                              <p:par>
                                <p:cTn id="6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670A9-B06A-3448-BABA-FAD627500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9DACAD-17C1-C249-A498-C4A1A1ADD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2" name="python_example_2" descr="python_example_2">
            <a:hlinkClick r:id="" action="ppaction://media"/>
            <a:extLst>
              <a:ext uri="{FF2B5EF4-FFF2-40B4-BE49-F238E27FC236}">
                <a16:creationId xmlns:a16="http://schemas.microsoft.com/office/drawing/2014/main" id="{0A45D3C9-7999-F740-8AE3-7D43BA21E7D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700" y="4762"/>
            <a:ext cx="12179300" cy="6650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693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8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23FD9-ADE0-084E-A8CC-44CA0BA25A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i="1" dirty="0" err="1">
                <a:solidFill>
                  <a:srgbClr val="FFFF00"/>
                </a:solidFill>
              </a:rPr>
              <a:t>req_url</a:t>
            </a:r>
            <a:r>
              <a:rPr lang="en-US" sz="2400" b="1" i="1" dirty="0">
                <a:solidFill>
                  <a:srgbClr val="FFFF00"/>
                </a:solidFill>
              </a:rPr>
              <a:t> = 'https://</a:t>
            </a:r>
            <a:r>
              <a:rPr lang="en-US" sz="2400" b="1" i="1" dirty="0" err="1">
                <a:solidFill>
                  <a:srgbClr val="FFFF00"/>
                </a:solidFill>
              </a:rPr>
              <a:t>jsonplaceholder.typicode.com</a:t>
            </a:r>
            <a:r>
              <a:rPr lang="en-US" sz="2400" b="1" i="1" dirty="0">
                <a:solidFill>
                  <a:srgbClr val="FFFF00"/>
                </a:solidFill>
              </a:rPr>
              <a:t>/posts'</a:t>
            </a:r>
          </a:p>
          <a:p>
            <a:pPr marL="0" indent="0">
              <a:buNone/>
            </a:pPr>
            <a:r>
              <a:rPr lang="en-US" sz="2400" b="1" i="1" dirty="0" err="1">
                <a:solidFill>
                  <a:srgbClr val="FFFF00"/>
                </a:solidFill>
              </a:rPr>
              <a:t>req_body</a:t>
            </a:r>
            <a:r>
              <a:rPr lang="en-US" sz="2400" b="1" i="1" dirty="0">
                <a:solidFill>
                  <a:srgbClr val="FFFF00"/>
                </a:solidFill>
              </a:rPr>
              <a:t> = {"id":101, "userId":1, "</a:t>
            </a:r>
            <a:r>
              <a:rPr lang="en-US" sz="2400" b="1" i="1" dirty="0" err="1">
                <a:solidFill>
                  <a:srgbClr val="FFFF00"/>
                </a:solidFill>
              </a:rPr>
              <a:t>title":"Hello</a:t>
            </a:r>
            <a:r>
              <a:rPr lang="en-US" sz="2400" b="1" i="1" dirty="0">
                <a:solidFill>
                  <a:srgbClr val="FFFF00"/>
                </a:solidFill>
              </a:rPr>
              <a:t>", "</a:t>
            </a:r>
            <a:r>
              <a:rPr lang="en-US" sz="2400" b="1" i="1" dirty="0" err="1">
                <a:solidFill>
                  <a:srgbClr val="FFFF00"/>
                </a:solidFill>
              </a:rPr>
              <a:t>body":"Hello</a:t>
            </a:r>
            <a:r>
              <a:rPr lang="en-US" sz="2400" b="1" i="1" dirty="0">
                <a:solidFill>
                  <a:srgbClr val="FFFF00"/>
                </a:solidFill>
              </a:rPr>
              <a:t> World!"}</a:t>
            </a:r>
          </a:p>
          <a:p>
            <a:pPr marL="0" indent="0">
              <a:buNone/>
            </a:pPr>
            <a:r>
              <a:rPr lang="en-US" sz="2400" b="1" i="1" dirty="0">
                <a:solidFill>
                  <a:srgbClr val="FFFF00"/>
                </a:solidFill>
              </a:rPr>
              <a:t>response = </a:t>
            </a:r>
            <a:r>
              <a:rPr lang="en-US" sz="2400" b="1" i="1" dirty="0" err="1">
                <a:solidFill>
                  <a:srgbClr val="FFFF00"/>
                </a:solidFill>
              </a:rPr>
              <a:t>requests.post</a:t>
            </a:r>
            <a:r>
              <a:rPr lang="en-US" sz="2400" b="1" i="1" dirty="0">
                <a:solidFill>
                  <a:srgbClr val="FFFF00"/>
                </a:solidFill>
              </a:rPr>
              <a:t>(</a:t>
            </a:r>
            <a:r>
              <a:rPr lang="en-US" sz="2400" b="1" i="1" dirty="0" err="1">
                <a:solidFill>
                  <a:srgbClr val="FFFF00"/>
                </a:solidFill>
              </a:rPr>
              <a:t>req_url</a:t>
            </a:r>
            <a:r>
              <a:rPr lang="en-US" sz="2400" b="1" i="1" dirty="0">
                <a:solidFill>
                  <a:srgbClr val="FFFF00"/>
                </a:solidFill>
              </a:rPr>
              <a:t>, headers=</a:t>
            </a:r>
            <a:r>
              <a:rPr lang="en-US" sz="2400" b="1" i="1" dirty="0" err="1">
                <a:solidFill>
                  <a:srgbClr val="FFFF00"/>
                </a:solidFill>
              </a:rPr>
              <a:t>req_headers</a:t>
            </a:r>
            <a:r>
              <a:rPr lang="en-US" sz="2400" b="1" i="1" dirty="0">
                <a:solidFill>
                  <a:srgbClr val="FFFF00"/>
                </a:solidFill>
              </a:rPr>
              <a:t>, json=</a:t>
            </a:r>
            <a:r>
              <a:rPr lang="en-US" sz="2400" b="1" i="1" dirty="0" err="1">
                <a:solidFill>
                  <a:srgbClr val="FFFF00"/>
                </a:solidFill>
              </a:rPr>
              <a:t>req_body</a:t>
            </a:r>
            <a:r>
              <a:rPr lang="en-US" sz="2400" b="1" i="1" dirty="0">
                <a:solidFill>
                  <a:srgbClr val="FFFF00"/>
                </a:solidFill>
              </a:rPr>
              <a:t>)</a:t>
            </a:r>
          </a:p>
          <a:p>
            <a:pPr marL="0" indent="0">
              <a:buNone/>
            </a:pPr>
            <a:r>
              <a:rPr lang="en-US" sz="2400" b="1" i="1" dirty="0">
                <a:solidFill>
                  <a:srgbClr val="FFFF00"/>
                </a:solidFill>
              </a:rPr>
              <a:t>print(f'{</a:t>
            </a:r>
            <a:r>
              <a:rPr lang="en-US" sz="2400" b="1" i="1" dirty="0" err="1">
                <a:solidFill>
                  <a:srgbClr val="FFFF00"/>
                </a:solidFill>
              </a:rPr>
              <a:t>response.status_code</a:t>
            </a:r>
            <a:r>
              <a:rPr lang="en-US" sz="2400" b="1" i="1" dirty="0">
                <a:solidFill>
                  <a:srgbClr val="FFFF00"/>
                </a:solidFill>
              </a:rPr>
              <a:t>} {</a:t>
            </a:r>
            <a:r>
              <a:rPr lang="en-US" sz="2400" b="1" i="1" dirty="0" err="1">
                <a:solidFill>
                  <a:srgbClr val="FFFF00"/>
                </a:solidFill>
              </a:rPr>
              <a:t>response.reason</a:t>
            </a:r>
            <a:r>
              <a:rPr lang="en-US" sz="2400" b="1" i="1" dirty="0">
                <a:solidFill>
                  <a:srgbClr val="FFFF00"/>
                </a:solidFill>
              </a:rPr>
              <a:t>}\n')</a:t>
            </a:r>
          </a:p>
          <a:p>
            <a:pPr marL="0" indent="0">
              <a:buNone/>
            </a:pPr>
            <a:r>
              <a:rPr lang="en-US" sz="2400" b="1" i="1" dirty="0">
                <a:solidFill>
                  <a:srgbClr val="FFFF00"/>
                </a:solidFill>
              </a:rPr>
              <a:t>print(</a:t>
            </a:r>
            <a:r>
              <a:rPr lang="en-US" sz="2400" b="1" i="1" dirty="0" err="1">
                <a:solidFill>
                  <a:srgbClr val="FFFF00"/>
                </a:solidFill>
              </a:rPr>
              <a:t>response.text</a:t>
            </a:r>
            <a:r>
              <a:rPr lang="en-US" sz="2400" b="1" i="1" dirty="0">
                <a:solidFill>
                  <a:srgbClr val="FFFF00"/>
                </a:solidFill>
              </a:rPr>
              <a:t>)</a:t>
            </a:r>
          </a:p>
          <a:p>
            <a:r>
              <a:rPr lang="en-US" sz="2400" dirty="0"/>
              <a:t>Update the URL and create a data object for the HTTP request body</a:t>
            </a:r>
          </a:p>
          <a:p>
            <a:r>
              <a:rPr lang="en-US" sz="2400" dirty="0"/>
              <a:t>Perform an HTTP POST and store the response object in a variable</a:t>
            </a:r>
          </a:p>
          <a:p>
            <a:r>
              <a:rPr lang="en-US" sz="2400" dirty="0"/>
              <a:t>Print the status code, reason, and response to the terminal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0D55DF-385E-9A4F-AB08-FEBC11990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Requests Code Examples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8781CE-B8A7-7540-B619-28D09909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BEAA2-2326-1F4D-9BCE-0FC3EC23B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026FF69-6C82-7043-9603-B53878D1AFAB}"/>
              </a:ext>
            </a:extLst>
          </p:cNvPr>
          <p:cNvSpPr/>
          <p:nvPr/>
        </p:nvSpPr>
        <p:spPr>
          <a:xfrm>
            <a:off x="909613" y="1864140"/>
            <a:ext cx="6932962" cy="34607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7F10BD3-DB22-7043-8433-B6CE34EB4FEE}"/>
              </a:ext>
            </a:extLst>
          </p:cNvPr>
          <p:cNvSpPr/>
          <p:nvPr/>
        </p:nvSpPr>
        <p:spPr>
          <a:xfrm>
            <a:off x="909613" y="2323382"/>
            <a:ext cx="9127522" cy="34607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2CE5C1F-FFE1-524B-888F-DCB5B4780F99}"/>
              </a:ext>
            </a:extLst>
          </p:cNvPr>
          <p:cNvSpPr/>
          <p:nvPr/>
        </p:nvSpPr>
        <p:spPr>
          <a:xfrm>
            <a:off x="909612" y="2772143"/>
            <a:ext cx="9157293" cy="34607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E4CCA68-CBCA-004B-B9A0-07C7D2DAC2D9}"/>
              </a:ext>
            </a:extLst>
          </p:cNvPr>
          <p:cNvSpPr/>
          <p:nvPr/>
        </p:nvSpPr>
        <p:spPr>
          <a:xfrm>
            <a:off x="909612" y="3225258"/>
            <a:ext cx="6660231" cy="34607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8E40071-75CF-354C-9C49-9DC1C0ACAB9D}"/>
              </a:ext>
            </a:extLst>
          </p:cNvPr>
          <p:cNvSpPr/>
          <p:nvPr/>
        </p:nvSpPr>
        <p:spPr>
          <a:xfrm>
            <a:off x="909613" y="3684500"/>
            <a:ext cx="2525918" cy="34607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0735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500"/>
                            </p:stCondLst>
                            <p:childTnLst>
                              <p:par>
                                <p:cTn id="52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 animBg="1"/>
      <p:bldP spid="10" grpId="0" animBg="1"/>
      <p:bldP spid="11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670A9-B06A-3448-BABA-FAD627500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9DACAD-17C1-C249-A498-C4A1A1ADD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35</a:t>
            </a:fld>
            <a:endParaRPr lang="en-US" dirty="0"/>
          </a:p>
        </p:txBody>
      </p:sp>
      <p:pic>
        <p:nvPicPr>
          <p:cNvPr id="3" name="python_example_3" descr="python_example_3">
            <a:hlinkClick r:id="" action="ppaction://media"/>
            <a:extLst>
              <a:ext uri="{FF2B5EF4-FFF2-40B4-BE49-F238E27FC236}">
                <a16:creationId xmlns:a16="http://schemas.microsoft.com/office/drawing/2014/main" id="{00E0617A-AAA1-944F-99AC-041BEEADFF3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287" y="6350"/>
            <a:ext cx="12177713" cy="6649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323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2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23FD9-ADE0-084E-A8CC-44CA0BA25A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i="1" dirty="0">
                <a:solidFill>
                  <a:srgbClr val="FFFF00"/>
                </a:solidFill>
              </a:rPr>
              <a:t>import </a:t>
            </a:r>
            <a:r>
              <a:rPr lang="en-US" sz="2400" b="1" i="1" dirty="0" err="1">
                <a:solidFill>
                  <a:srgbClr val="FFFF00"/>
                </a:solidFill>
              </a:rPr>
              <a:t>os</a:t>
            </a:r>
            <a:endParaRPr lang="en-US" sz="2400" b="1" i="1" dirty="0">
              <a:solidFill>
                <a:srgbClr val="FFFF00"/>
              </a:solidFill>
            </a:endParaRPr>
          </a:p>
          <a:p>
            <a:pPr marL="0" indent="0">
              <a:buNone/>
            </a:pPr>
            <a:r>
              <a:rPr lang="en-US" sz="2400" b="1" i="1" dirty="0" err="1">
                <a:solidFill>
                  <a:srgbClr val="FFFF00"/>
                </a:solidFill>
              </a:rPr>
              <a:t>req_url</a:t>
            </a:r>
            <a:r>
              <a:rPr lang="en-US" sz="2400" b="1" i="1" dirty="0">
                <a:solidFill>
                  <a:srgbClr val="FFFF00"/>
                </a:solidFill>
              </a:rPr>
              <a:t> = 'https://</a:t>
            </a:r>
            <a:r>
              <a:rPr lang="en-US" sz="2400" b="1" i="1" dirty="0" err="1">
                <a:solidFill>
                  <a:srgbClr val="FFFF00"/>
                </a:solidFill>
              </a:rPr>
              <a:t>sandboxdnac.cisco.com</a:t>
            </a:r>
            <a:r>
              <a:rPr lang="en-US" sz="2400" b="1" i="1" dirty="0">
                <a:solidFill>
                  <a:srgbClr val="FFFF00"/>
                </a:solidFill>
              </a:rPr>
              <a:t>/</a:t>
            </a:r>
            <a:r>
              <a:rPr lang="en-US" sz="2400" b="1" i="1" dirty="0" err="1">
                <a:solidFill>
                  <a:srgbClr val="FFFF00"/>
                </a:solidFill>
              </a:rPr>
              <a:t>dna</a:t>
            </a:r>
            <a:r>
              <a:rPr lang="en-US" sz="2400" b="1" i="1" dirty="0">
                <a:solidFill>
                  <a:srgbClr val="FFFF00"/>
                </a:solidFill>
              </a:rPr>
              <a:t>/system/</a:t>
            </a:r>
            <a:r>
              <a:rPr lang="en-US" sz="2400" b="1" i="1" dirty="0" err="1">
                <a:solidFill>
                  <a:srgbClr val="FFFF00"/>
                </a:solidFill>
              </a:rPr>
              <a:t>api</a:t>
            </a:r>
            <a:r>
              <a:rPr lang="en-US" sz="2400" b="1" i="1" dirty="0">
                <a:solidFill>
                  <a:srgbClr val="FFFF00"/>
                </a:solidFill>
              </a:rPr>
              <a:t>/v1/auth/token'</a:t>
            </a:r>
          </a:p>
          <a:p>
            <a:pPr marL="0" indent="0">
              <a:buNone/>
            </a:pPr>
            <a:r>
              <a:rPr lang="en-US" sz="2400" b="1" i="1" dirty="0" err="1">
                <a:solidFill>
                  <a:srgbClr val="FFFF00"/>
                </a:solidFill>
              </a:rPr>
              <a:t>req_auth</a:t>
            </a:r>
            <a:r>
              <a:rPr lang="en-US" sz="2400" b="1" i="1" dirty="0">
                <a:solidFill>
                  <a:srgbClr val="FFFF00"/>
                </a:solidFill>
              </a:rPr>
              <a:t> = (</a:t>
            </a:r>
            <a:r>
              <a:rPr lang="en-US" sz="2400" b="1" i="1" dirty="0" err="1">
                <a:solidFill>
                  <a:srgbClr val="FFFF00"/>
                </a:solidFill>
              </a:rPr>
              <a:t>os.getenv</a:t>
            </a:r>
            <a:r>
              <a:rPr lang="en-US" sz="2400" b="1" i="1" dirty="0">
                <a:solidFill>
                  <a:srgbClr val="FFFF00"/>
                </a:solidFill>
              </a:rPr>
              <a:t>('DNAC_USER'), </a:t>
            </a:r>
            <a:r>
              <a:rPr lang="en-US" sz="2400" b="1" i="1" dirty="0" err="1">
                <a:solidFill>
                  <a:srgbClr val="FFFF00"/>
                </a:solidFill>
              </a:rPr>
              <a:t>os.getenv</a:t>
            </a:r>
            <a:r>
              <a:rPr lang="en-US" sz="2400" b="1" i="1" dirty="0">
                <a:solidFill>
                  <a:srgbClr val="FFFF00"/>
                </a:solidFill>
              </a:rPr>
              <a:t>('DNAC_PW'))</a:t>
            </a:r>
          </a:p>
          <a:p>
            <a:pPr marL="0" indent="0">
              <a:buNone/>
            </a:pPr>
            <a:r>
              <a:rPr lang="en-US" sz="2400" b="1" i="1" dirty="0">
                <a:solidFill>
                  <a:srgbClr val="FFFF00"/>
                </a:solidFill>
              </a:rPr>
              <a:t>response = </a:t>
            </a:r>
            <a:r>
              <a:rPr lang="en-US" sz="2400" b="1" i="1" dirty="0" err="1">
                <a:solidFill>
                  <a:srgbClr val="FFFF00"/>
                </a:solidFill>
              </a:rPr>
              <a:t>requests.post</a:t>
            </a:r>
            <a:r>
              <a:rPr lang="en-US" sz="2400" b="1" i="1" dirty="0">
                <a:solidFill>
                  <a:srgbClr val="FFFF00"/>
                </a:solidFill>
              </a:rPr>
              <a:t>(</a:t>
            </a:r>
            <a:r>
              <a:rPr lang="en-US" sz="2400" b="1" i="1" dirty="0" err="1">
                <a:solidFill>
                  <a:srgbClr val="FFFF00"/>
                </a:solidFill>
              </a:rPr>
              <a:t>req_url</a:t>
            </a:r>
            <a:r>
              <a:rPr lang="en-US" sz="2400" b="1" i="1" dirty="0">
                <a:solidFill>
                  <a:srgbClr val="FFFF00"/>
                </a:solidFill>
              </a:rPr>
              <a:t>, auth=</a:t>
            </a:r>
            <a:r>
              <a:rPr lang="en-US" sz="2400" b="1" i="1" dirty="0" err="1">
                <a:solidFill>
                  <a:srgbClr val="FFFF00"/>
                </a:solidFill>
              </a:rPr>
              <a:t>req_auth</a:t>
            </a:r>
            <a:r>
              <a:rPr lang="en-US" sz="2400" b="1" i="1" dirty="0">
                <a:solidFill>
                  <a:srgbClr val="FFFF00"/>
                </a:solidFill>
              </a:rPr>
              <a:t>)</a:t>
            </a:r>
          </a:p>
          <a:p>
            <a:pPr marL="0" indent="0">
              <a:buNone/>
            </a:pPr>
            <a:r>
              <a:rPr lang="en-US" sz="2400" b="1" i="1" dirty="0">
                <a:solidFill>
                  <a:srgbClr val="FFFF00"/>
                </a:solidFill>
              </a:rPr>
              <a:t>print(f'{</a:t>
            </a:r>
            <a:r>
              <a:rPr lang="en-US" sz="2400" b="1" i="1" dirty="0" err="1">
                <a:solidFill>
                  <a:srgbClr val="FFFF00"/>
                </a:solidFill>
              </a:rPr>
              <a:t>response.status_code</a:t>
            </a:r>
            <a:r>
              <a:rPr lang="en-US" sz="2400" b="1" i="1" dirty="0">
                <a:solidFill>
                  <a:srgbClr val="FFFF00"/>
                </a:solidFill>
              </a:rPr>
              <a:t>} {</a:t>
            </a:r>
            <a:r>
              <a:rPr lang="en-US" sz="2400" b="1" i="1" dirty="0" err="1">
                <a:solidFill>
                  <a:srgbClr val="FFFF00"/>
                </a:solidFill>
              </a:rPr>
              <a:t>response.reason</a:t>
            </a:r>
            <a:r>
              <a:rPr lang="en-US" sz="2400" b="1" i="1" dirty="0">
                <a:solidFill>
                  <a:srgbClr val="FFFF00"/>
                </a:solidFill>
              </a:rPr>
              <a:t>}\n')</a:t>
            </a:r>
          </a:p>
          <a:p>
            <a:pPr marL="0" indent="0">
              <a:buNone/>
            </a:pPr>
            <a:r>
              <a:rPr lang="en-US" sz="2400" b="1" i="1" dirty="0">
                <a:solidFill>
                  <a:srgbClr val="FFFF00"/>
                </a:solidFill>
              </a:rPr>
              <a:t>print(f'{</a:t>
            </a:r>
            <a:r>
              <a:rPr lang="en-US" sz="2400" b="1" i="1" dirty="0" err="1">
                <a:solidFill>
                  <a:srgbClr val="FFFF00"/>
                </a:solidFill>
              </a:rPr>
              <a:t>response.headers</a:t>
            </a:r>
            <a:r>
              <a:rPr lang="en-US" sz="2400" b="1" i="1" dirty="0">
                <a:solidFill>
                  <a:srgbClr val="FFFF00"/>
                </a:solidFill>
              </a:rPr>
              <a:t>}\n{</a:t>
            </a:r>
            <a:r>
              <a:rPr lang="en-US" sz="2400" b="1" i="1" dirty="0" err="1">
                <a:solidFill>
                  <a:srgbClr val="FFFF00"/>
                </a:solidFill>
              </a:rPr>
              <a:t>response.text</a:t>
            </a:r>
            <a:r>
              <a:rPr lang="en-US" sz="2400" b="1" i="1" dirty="0">
                <a:solidFill>
                  <a:srgbClr val="FFFF00"/>
                </a:solidFill>
              </a:rPr>
              <a:t>}')</a:t>
            </a:r>
          </a:p>
          <a:p>
            <a:r>
              <a:rPr lang="en-US" sz="2400" dirty="0"/>
              <a:t>Import the OS module to access ENV variables &amp; update the URL for DNAC</a:t>
            </a:r>
          </a:p>
          <a:p>
            <a:r>
              <a:rPr lang="en-US" sz="2400" dirty="0"/>
              <a:t>Create a tuple for HTTP basic authentication</a:t>
            </a:r>
          </a:p>
          <a:p>
            <a:r>
              <a:rPr lang="en-US" sz="2400" dirty="0"/>
              <a:t>Perform an HTTP POST and store the response object in a variable</a:t>
            </a:r>
          </a:p>
          <a:p>
            <a:r>
              <a:rPr lang="en-US" sz="2400" dirty="0"/>
              <a:t>Print the status code, reason, headers, and response to the terminal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0D55DF-385E-9A4F-AB08-FEBC11990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Requests Code Examples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8781CE-B8A7-7540-B619-28D09909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BEAA2-2326-1F4D-9BCE-0FC3EC23B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026FF69-6C82-7043-9603-B53878D1AFAB}"/>
              </a:ext>
            </a:extLst>
          </p:cNvPr>
          <p:cNvSpPr/>
          <p:nvPr/>
        </p:nvSpPr>
        <p:spPr>
          <a:xfrm>
            <a:off x="909612" y="1864140"/>
            <a:ext cx="1266429" cy="34607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7F10BD3-DB22-7043-8433-B6CE34EB4FEE}"/>
              </a:ext>
            </a:extLst>
          </p:cNvPr>
          <p:cNvSpPr/>
          <p:nvPr/>
        </p:nvSpPr>
        <p:spPr>
          <a:xfrm>
            <a:off x="909613" y="2323382"/>
            <a:ext cx="9472878" cy="34607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2CE5C1F-FFE1-524B-888F-DCB5B4780F99}"/>
              </a:ext>
            </a:extLst>
          </p:cNvPr>
          <p:cNvSpPr/>
          <p:nvPr/>
        </p:nvSpPr>
        <p:spPr>
          <a:xfrm>
            <a:off x="909613" y="2772143"/>
            <a:ext cx="7794550" cy="34607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E4CCA68-CBCA-004B-B9A0-07C7D2DAC2D9}"/>
              </a:ext>
            </a:extLst>
          </p:cNvPr>
          <p:cNvSpPr/>
          <p:nvPr/>
        </p:nvSpPr>
        <p:spPr>
          <a:xfrm>
            <a:off x="909612" y="3225258"/>
            <a:ext cx="6312991" cy="34607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8E40071-75CF-354C-9C49-9DC1C0ACAB9D}"/>
              </a:ext>
            </a:extLst>
          </p:cNvPr>
          <p:cNvSpPr/>
          <p:nvPr/>
        </p:nvSpPr>
        <p:spPr>
          <a:xfrm>
            <a:off x="909612" y="3684500"/>
            <a:ext cx="6648655" cy="34607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7380882-3850-2E49-9E61-234F0AF84194}"/>
              </a:ext>
            </a:extLst>
          </p:cNvPr>
          <p:cNvSpPr/>
          <p:nvPr/>
        </p:nvSpPr>
        <p:spPr>
          <a:xfrm>
            <a:off x="909612" y="4143742"/>
            <a:ext cx="5719788" cy="34607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303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500"/>
                            </p:stCondLst>
                            <p:childTnLst>
                              <p:par>
                                <p:cTn id="6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670A9-B06A-3448-BABA-FAD627500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9DACAD-17C1-C249-A498-C4A1A1ADD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37</a:t>
            </a:fld>
            <a:endParaRPr lang="en-US" dirty="0"/>
          </a:p>
        </p:txBody>
      </p:sp>
      <p:pic>
        <p:nvPicPr>
          <p:cNvPr id="2" name="python_example_4" descr="python_example_4">
            <a:hlinkClick r:id="" action="ppaction://media"/>
            <a:extLst>
              <a:ext uri="{FF2B5EF4-FFF2-40B4-BE49-F238E27FC236}">
                <a16:creationId xmlns:a16="http://schemas.microsoft.com/office/drawing/2014/main" id="{EE73109D-718B-CA40-905B-854BB52B66C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699" y="4762"/>
            <a:ext cx="12179301" cy="6650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27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8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23FD9-ADE0-084E-A8CC-44CA0BA25A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i="1" dirty="0">
                <a:solidFill>
                  <a:srgbClr val="FFFF00"/>
                </a:solidFill>
              </a:rPr>
              <a:t>from </a:t>
            </a:r>
            <a:r>
              <a:rPr lang="en-US" sz="2400" b="1" i="1" dirty="0" err="1">
                <a:solidFill>
                  <a:srgbClr val="FFFF00"/>
                </a:solidFill>
              </a:rPr>
              <a:t>pprint</a:t>
            </a:r>
            <a:r>
              <a:rPr lang="en-US" sz="2400" b="1" i="1" dirty="0">
                <a:solidFill>
                  <a:srgbClr val="FFFF00"/>
                </a:solidFill>
              </a:rPr>
              <a:t> import </a:t>
            </a:r>
            <a:r>
              <a:rPr lang="en-US" sz="2400" b="1" i="1" dirty="0" err="1">
                <a:solidFill>
                  <a:srgbClr val="FFFF00"/>
                </a:solidFill>
              </a:rPr>
              <a:t>pprint</a:t>
            </a:r>
            <a:endParaRPr lang="en-US" sz="2400" b="1" i="1" dirty="0">
              <a:solidFill>
                <a:srgbClr val="FFFF00"/>
              </a:solidFill>
            </a:endParaRPr>
          </a:p>
          <a:p>
            <a:pPr marL="0" indent="0">
              <a:buNone/>
            </a:pPr>
            <a:r>
              <a:rPr lang="en-US" sz="2400" b="1" i="1" dirty="0" err="1">
                <a:solidFill>
                  <a:srgbClr val="FFFF00"/>
                </a:solidFill>
              </a:rPr>
              <a:t>req_url</a:t>
            </a:r>
            <a:r>
              <a:rPr lang="en-US" sz="2400" b="1" i="1" dirty="0">
                <a:solidFill>
                  <a:srgbClr val="FFFF00"/>
                </a:solidFill>
              </a:rPr>
              <a:t> = 'https://</a:t>
            </a:r>
            <a:r>
              <a:rPr lang="en-US" sz="2400" b="1" i="1" dirty="0" err="1">
                <a:solidFill>
                  <a:srgbClr val="FFFF00"/>
                </a:solidFill>
              </a:rPr>
              <a:t>api.meraki.com</a:t>
            </a:r>
            <a:r>
              <a:rPr lang="en-US" sz="2400" b="1" i="1" dirty="0">
                <a:solidFill>
                  <a:srgbClr val="FFFF00"/>
                </a:solidFill>
              </a:rPr>
              <a:t>/</a:t>
            </a:r>
            <a:r>
              <a:rPr lang="en-US" sz="2400" b="1" i="1" dirty="0" err="1">
                <a:solidFill>
                  <a:srgbClr val="FFFF00"/>
                </a:solidFill>
              </a:rPr>
              <a:t>api</a:t>
            </a:r>
            <a:r>
              <a:rPr lang="en-US" sz="2400" b="1" i="1" dirty="0">
                <a:solidFill>
                  <a:srgbClr val="FFFF00"/>
                </a:solidFill>
              </a:rPr>
              <a:t>/v0/organizations'</a:t>
            </a:r>
          </a:p>
          <a:p>
            <a:pPr marL="0" indent="0">
              <a:buNone/>
            </a:pPr>
            <a:r>
              <a:rPr lang="en-US" sz="2400" b="1" i="1" dirty="0" err="1">
                <a:solidFill>
                  <a:srgbClr val="FFFF00"/>
                </a:solidFill>
              </a:rPr>
              <a:t>req_headers</a:t>
            </a:r>
            <a:r>
              <a:rPr lang="en-US" sz="2400" b="1" i="1" dirty="0">
                <a:solidFill>
                  <a:srgbClr val="FFFF00"/>
                </a:solidFill>
              </a:rPr>
              <a:t> = {'X-Cisco-Meraki-API-Key':</a:t>
            </a:r>
            <a:r>
              <a:rPr lang="en-US" sz="2400" b="1" i="1" dirty="0" err="1">
                <a:solidFill>
                  <a:srgbClr val="FFFF00"/>
                </a:solidFill>
              </a:rPr>
              <a:t>os.getenv</a:t>
            </a:r>
            <a:r>
              <a:rPr lang="en-US" sz="2400" b="1" i="1" dirty="0">
                <a:solidFill>
                  <a:srgbClr val="FFFF00"/>
                </a:solidFill>
              </a:rPr>
              <a:t>('MERAKI_API_KEY')}</a:t>
            </a:r>
          </a:p>
          <a:p>
            <a:pPr marL="0" indent="0">
              <a:buNone/>
            </a:pPr>
            <a:r>
              <a:rPr lang="en-US" sz="2400" b="1" i="1" dirty="0">
                <a:solidFill>
                  <a:srgbClr val="FFFF00"/>
                </a:solidFill>
              </a:rPr>
              <a:t>response = </a:t>
            </a:r>
            <a:r>
              <a:rPr lang="en-US" sz="2400" b="1" i="1" dirty="0" err="1">
                <a:solidFill>
                  <a:srgbClr val="FFFF00"/>
                </a:solidFill>
              </a:rPr>
              <a:t>requests.get</a:t>
            </a:r>
            <a:r>
              <a:rPr lang="en-US" sz="2400" b="1" i="1" dirty="0">
                <a:solidFill>
                  <a:srgbClr val="FFFF00"/>
                </a:solidFill>
              </a:rPr>
              <a:t>(</a:t>
            </a:r>
            <a:r>
              <a:rPr lang="en-US" sz="2400" b="1" i="1" dirty="0" err="1">
                <a:solidFill>
                  <a:srgbClr val="FFFF00"/>
                </a:solidFill>
              </a:rPr>
              <a:t>req_url</a:t>
            </a:r>
            <a:r>
              <a:rPr lang="en-US" sz="2400" b="1" i="1" dirty="0">
                <a:solidFill>
                  <a:srgbClr val="FFFF00"/>
                </a:solidFill>
              </a:rPr>
              <a:t>, headers=</a:t>
            </a:r>
            <a:r>
              <a:rPr lang="en-US" sz="2400" b="1" i="1" dirty="0" err="1">
                <a:solidFill>
                  <a:srgbClr val="FFFF00"/>
                </a:solidFill>
              </a:rPr>
              <a:t>req_headers</a:t>
            </a:r>
            <a:r>
              <a:rPr lang="en-US" sz="2400" b="1" i="1" dirty="0">
                <a:solidFill>
                  <a:srgbClr val="FFFF00"/>
                </a:solidFill>
              </a:rPr>
              <a:t>)</a:t>
            </a:r>
          </a:p>
          <a:p>
            <a:pPr marL="0" indent="0">
              <a:buNone/>
            </a:pPr>
            <a:r>
              <a:rPr lang="en-US" sz="2400" b="1" i="1" dirty="0">
                <a:solidFill>
                  <a:srgbClr val="FFFF00"/>
                </a:solidFill>
              </a:rPr>
              <a:t>print(f'{</a:t>
            </a:r>
            <a:r>
              <a:rPr lang="en-US" sz="2400" b="1" i="1" dirty="0" err="1">
                <a:solidFill>
                  <a:srgbClr val="FFFF00"/>
                </a:solidFill>
              </a:rPr>
              <a:t>response.status_code</a:t>
            </a:r>
            <a:r>
              <a:rPr lang="en-US" sz="2400" b="1" i="1" dirty="0">
                <a:solidFill>
                  <a:srgbClr val="FFFF00"/>
                </a:solidFill>
              </a:rPr>
              <a:t>} {</a:t>
            </a:r>
            <a:r>
              <a:rPr lang="en-US" sz="2400" b="1" i="1" dirty="0" err="1">
                <a:solidFill>
                  <a:srgbClr val="FFFF00"/>
                </a:solidFill>
              </a:rPr>
              <a:t>response.reason</a:t>
            </a:r>
            <a:r>
              <a:rPr lang="en-US" sz="2400" b="1" i="1" dirty="0">
                <a:solidFill>
                  <a:srgbClr val="FFFF00"/>
                </a:solidFill>
              </a:rPr>
              <a:t>}\n')</a:t>
            </a:r>
          </a:p>
          <a:p>
            <a:pPr marL="0" indent="0">
              <a:buNone/>
            </a:pPr>
            <a:r>
              <a:rPr lang="en-US" sz="2400" b="1" i="1" dirty="0" err="1">
                <a:solidFill>
                  <a:srgbClr val="FFFF00"/>
                </a:solidFill>
              </a:rPr>
              <a:t>pprint</a:t>
            </a:r>
            <a:r>
              <a:rPr lang="en-US" sz="2400" b="1" i="1" dirty="0">
                <a:solidFill>
                  <a:srgbClr val="FFFF00"/>
                </a:solidFill>
              </a:rPr>
              <a:t>(</a:t>
            </a:r>
            <a:r>
              <a:rPr lang="en-US" sz="2400" b="1" i="1" dirty="0" err="1">
                <a:solidFill>
                  <a:srgbClr val="FFFF00"/>
                </a:solidFill>
              </a:rPr>
              <a:t>response.json</a:t>
            </a:r>
            <a:r>
              <a:rPr lang="en-US" sz="2400" b="1" i="1" dirty="0">
                <a:solidFill>
                  <a:srgbClr val="FFFF00"/>
                </a:solidFill>
              </a:rPr>
              <a:t>())</a:t>
            </a:r>
          </a:p>
          <a:p>
            <a:r>
              <a:rPr lang="en-US" sz="2400" dirty="0"/>
              <a:t>Import the </a:t>
            </a:r>
            <a:r>
              <a:rPr lang="en-US" sz="2400" dirty="0" err="1"/>
              <a:t>pprint</a:t>
            </a:r>
            <a:r>
              <a:rPr lang="en-US" sz="2400" dirty="0"/>
              <a:t> module &amp; update the URL for Meraki</a:t>
            </a:r>
          </a:p>
          <a:p>
            <a:r>
              <a:rPr lang="en-US" sz="2400" dirty="0"/>
              <a:t>Update the headers to include a Meraki API key</a:t>
            </a:r>
          </a:p>
          <a:p>
            <a:r>
              <a:rPr lang="en-US" sz="2400" dirty="0"/>
              <a:t>Perform an HTTP GET and store the response object in a variable</a:t>
            </a:r>
          </a:p>
          <a:p>
            <a:r>
              <a:rPr lang="en-US" sz="2400" dirty="0"/>
              <a:t>Print the status code, reason, and JSON-formatted response to the terminal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0D55DF-385E-9A4F-AB08-FEBC11990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Requests Code Examples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8781CE-B8A7-7540-B619-28D09909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BEAA2-2326-1F4D-9BCE-0FC3EC23B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23E9647-4959-894B-88A7-50F561C54802}"/>
              </a:ext>
            </a:extLst>
          </p:cNvPr>
          <p:cNvSpPr/>
          <p:nvPr/>
        </p:nvSpPr>
        <p:spPr>
          <a:xfrm>
            <a:off x="909612" y="1864140"/>
            <a:ext cx="3262338" cy="34607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A7FB891-F098-6F4A-BF30-BE78636DB4E4}"/>
              </a:ext>
            </a:extLst>
          </p:cNvPr>
          <p:cNvSpPr/>
          <p:nvPr/>
        </p:nvSpPr>
        <p:spPr>
          <a:xfrm>
            <a:off x="909613" y="2323382"/>
            <a:ext cx="7184256" cy="34607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086482E-CA60-A944-BE73-D8148FD5A789}"/>
              </a:ext>
            </a:extLst>
          </p:cNvPr>
          <p:cNvSpPr/>
          <p:nvPr/>
        </p:nvSpPr>
        <p:spPr>
          <a:xfrm>
            <a:off x="909612" y="2772143"/>
            <a:ext cx="9098781" cy="34607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0600C1A-0AEF-AE46-9476-DD02A0F21C15}"/>
              </a:ext>
            </a:extLst>
          </p:cNvPr>
          <p:cNvSpPr/>
          <p:nvPr/>
        </p:nvSpPr>
        <p:spPr>
          <a:xfrm>
            <a:off x="909612" y="3225258"/>
            <a:ext cx="7019951" cy="34607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737245F-87A7-EB4D-B8E9-AC54A1A034FC}"/>
              </a:ext>
            </a:extLst>
          </p:cNvPr>
          <p:cNvSpPr/>
          <p:nvPr/>
        </p:nvSpPr>
        <p:spPr>
          <a:xfrm>
            <a:off x="909612" y="3684500"/>
            <a:ext cx="6648655" cy="34607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8CDC9C6-099B-1A4D-AE31-B3B2FCBE5370}"/>
              </a:ext>
            </a:extLst>
          </p:cNvPr>
          <p:cNvSpPr/>
          <p:nvPr/>
        </p:nvSpPr>
        <p:spPr>
          <a:xfrm>
            <a:off x="909612" y="4143742"/>
            <a:ext cx="2940869" cy="34607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4831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500"/>
                            </p:stCondLst>
                            <p:childTnLst>
                              <p:par>
                                <p:cTn id="6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670A9-B06A-3448-BABA-FAD627500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9DACAD-17C1-C249-A498-C4A1A1ADD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39</a:t>
            </a:fld>
            <a:endParaRPr lang="en-US" dirty="0"/>
          </a:p>
        </p:txBody>
      </p:sp>
      <p:pic>
        <p:nvPicPr>
          <p:cNvPr id="3" name="python_example_5" descr="python_example_5">
            <a:hlinkClick r:id="" action="ppaction://media"/>
            <a:extLst>
              <a:ext uri="{FF2B5EF4-FFF2-40B4-BE49-F238E27FC236}">
                <a16:creationId xmlns:a16="http://schemas.microsoft.com/office/drawing/2014/main" id="{DF5A264D-E7E6-9247-92B7-E8EC9250847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349" y="6349"/>
            <a:ext cx="12185651" cy="6654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232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6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670A9-B06A-3448-BABA-FAD627500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9DACAD-17C1-C249-A498-C4A1A1ADD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FBB5719-383F-2C40-B2DA-10A8FB7285B9}"/>
              </a:ext>
            </a:extLst>
          </p:cNvPr>
          <p:cNvSpPr/>
          <p:nvPr/>
        </p:nvSpPr>
        <p:spPr>
          <a:xfrm>
            <a:off x="1400537" y="949124"/>
            <a:ext cx="9514390" cy="487294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528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D6E4C-FC36-3E4C-9387-96DD20072D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14013"/>
            <a:ext cx="9144000" cy="2387600"/>
          </a:xfrm>
        </p:spPr>
        <p:txBody>
          <a:bodyPr/>
          <a:lstStyle/>
          <a:p>
            <a:r>
              <a:rPr lang="en-US" dirty="0"/>
              <a:t>Part IV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51A0DE-9D64-5A48-94B5-5B4E427098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393688"/>
            <a:ext cx="9144000" cy="1655762"/>
          </a:xfrm>
        </p:spPr>
        <p:txBody>
          <a:bodyPr/>
          <a:lstStyle/>
          <a:p>
            <a:r>
              <a:rPr lang="en-US" dirty="0"/>
              <a:t>Cisco Platform APIs - ACI</a:t>
            </a:r>
          </a:p>
        </p:txBody>
      </p:sp>
    </p:spTree>
    <p:extLst>
      <p:ext uri="{BB962C8B-B14F-4D97-AF65-F5344CB8AC3E}">
        <p14:creationId xmlns:p14="http://schemas.microsoft.com/office/powerpoint/2010/main" val="899135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3F575-354A-2940-BFCA-9CCF6B4D7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Centric Infrastructure (ACI)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82774F-7ED2-5544-84A3-E36874911B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is it?</a:t>
            </a:r>
          </a:p>
          <a:p>
            <a:pPr lvl="1"/>
            <a:r>
              <a:rPr lang="en-US" dirty="0"/>
              <a:t>Datacenter SDN switching solution (physical &amp; virtual)</a:t>
            </a:r>
          </a:p>
          <a:p>
            <a:pPr lvl="1"/>
            <a:r>
              <a:rPr lang="en-US" dirty="0"/>
              <a:t>Spans on-premises, co-location, &amp; public cloud environments</a:t>
            </a:r>
          </a:p>
          <a:p>
            <a:r>
              <a:rPr lang="en-US" dirty="0"/>
              <a:t>What is the controller?</a:t>
            </a:r>
          </a:p>
          <a:p>
            <a:pPr lvl="1"/>
            <a:r>
              <a:rPr lang="en-US" dirty="0"/>
              <a:t>Application Policy Infrastructure Controller (APIC)</a:t>
            </a:r>
          </a:p>
          <a:p>
            <a:r>
              <a:rPr lang="en-US" dirty="0"/>
              <a:t>REST API Details:</a:t>
            </a:r>
          </a:p>
          <a:p>
            <a:pPr lvl="1"/>
            <a:r>
              <a:rPr lang="en-US" dirty="0"/>
              <a:t>Transport – HTTPS, optional HTTP (disabled by default)</a:t>
            </a:r>
          </a:p>
          <a:p>
            <a:pPr lvl="1"/>
            <a:r>
              <a:rPr lang="en-US" dirty="0"/>
              <a:t>Methods – GET, POST, &amp; DELETE</a:t>
            </a:r>
          </a:p>
          <a:p>
            <a:pPr lvl="1"/>
            <a:r>
              <a:rPr lang="en-US" dirty="0"/>
              <a:t>Content types – JSON and XML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334516-EE7D-424E-9D4B-979F8C53BB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DCE2CF-870D-8442-9A14-D51A59D6E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5493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3F575-354A-2940-BFCA-9CCF6B4D7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Centric Infrastructure (ACI)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82774F-7ED2-5544-84A3-E36874911B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API Authentication</a:t>
            </a:r>
          </a:p>
          <a:p>
            <a:pPr lvl="1"/>
            <a:r>
              <a:rPr lang="en-US" dirty="0"/>
              <a:t>URL – </a:t>
            </a:r>
            <a:r>
              <a:rPr lang="en-US" b="1" i="1" dirty="0">
                <a:solidFill>
                  <a:srgbClr val="FFFF00"/>
                </a:solidFill>
              </a:rPr>
              <a:t>https://</a:t>
            </a:r>
            <a:r>
              <a:rPr lang="en-US" b="1" i="1" dirty="0" err="1">
                <a:solidFill>
                  <a:srgbClr val="FF0000"/>
                </a:solidFill>
              </a:rPr>
              <a:t>apic-fqdn</a:t>
            </a:r>
            <a:r>
              <a:rPr lang="en-US" b="1" i="1" dirty="0">
                <a:solidFill>
                  <a:srgbClr val="FFFF00"/>
                </a:solidFill>
              </a:rPr>
              <a:t>/api/</a:t>
            </a:r>
            <a:r>
              <a:rPr lang="en-US" b="1" i="1" dirty="0" err="1">
                <a:solidFill>
                  <a:srgbClr val="FFFF00"/>
                </a:solidFill>
              </a:rPr>
              <a:t>aaaLogin.json</a:t>
            </a:r>
            <a:r>
              <a:rPr lang="en-US" dirty="0">
                <a:solidFill>
                  <a:srgbClr val="FFFF00"/>
                </a:solidFill>
              </a:rPr>
              <a:t> </a:t>
            </a:r>
            <a:r>
              <a:rPr lang="en-US" dirty="0"/>
              <a:t>(for JSON)</a:t>
            </a:r>
            <a:endParaRPr lang="en-US" b="1" i="1" dirty="0"/>
          </a:p>
          <a:p>
            <a:pPr lvl="1"/>
            <a:r>
              <a:rPr lang="en-US" dirty="0"/>
              <a:t>Username and password sent in the body of an HTTP POST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{"</a:t>
            </a:r>
            <a:r>
              <a:rPr lang="en-US" b="1" i="1" dirty="0" err="1">
                <a:solidFill>
                  <a:srgbClr val="FFFF00"/>
                </a:solidFill>
              </a:rPr>
              <a:t>aaaUser</a:t>
            </a:r>
            <a:r>
              <a:rPr lang="en-US" b="1" i="1" dirty="0">
                <a:solidFill>
                  <a:srgbClr val="FFFF00"/>
                </a:solidFill>
              </a:rPr>
              <a:t>":{"attributes":{"</a:t>
            </a:r>
            <a:r>
              <a:rPr lang="en-US" b="1" i="1" dirty="0" err="1">
                <a:solidFill>
                  <a:srgbClr val="FFFF00"/>
                </a:solidFill>
              </a:rPr>
              <a:t>name":"</a:t>
            </a:r>
            <a:r>
              <a:rPr lang="en-US" b="1" i="1" dirty="0" err="1">
                <a:solidFill>
                  <a:srgbClr val="FF0000"/>
                </a:solidFill>
              </a:rPr>
              <a:t>username</a:t>
            </a:r>
            <a:r>
              <a:rPr lang="en-US" b="1" i="1" dirty="0">
                <a:solidFill>
                  <a:srgbClr val="FFFF00"/>
                </a:solidFill>
              </a:rPr>
              <a:t>", "</a:t>
            </a:r>
            <a:r>
              <a:rPr lang="en-US" b="1" i="1" dirty="0" err="1">
                <a:solidFill>
                  <a:srgbClr val="FFFF00"/>
                </a:solidFill>
              </a:rPr>
              <a:t>pwd</a:t>
            </a:r>
            <a:r>
              <a:rPr lang="en-US" b="1" i="1" dirty="0">
                <a:solidFill>
                  <a:srgbClr val="FFFF00"/>
                </a:solidFill>
              </a:rPr>
              <a:t>":"</a:t>
            </a:r>
            <a:r>
              <a:rPr lang="en-US" b="1" i="1" dirty="0">
                <a:solidFill>
                  <a:srgbClr val="FF0000"/>
                </a:solidFill>
              </a:rPr>
              <a:t>password</a:t>
            </a:r>
            <a:r>
              <a:rPr lang="en-US" b="1" i="1" dirty="0">
                <a:solidFill>
                  <a:srgbClr val="FFFF00"/>
                </a:solidFill>
              </a:rPr>
              <a:t>"}}}</a:t>
            </a:r>
          </a:p>
          <a:p>
            <a:pPr marL="457200" lvl="1" indent="0">
              <a:buNone/>
            </a:pPr>
            <a:endParaRPr lang="en-US" b="1" i="1" dirty="0">
              <a:solidFill>
                <a:srgbClr val="FFFF00"/>
              </a:solidFill>
            </a:endParaRPr>
          </a:p>
          <a:p>
            <a:pPr lvl="1"/>
            <a:r>
              <a:rPr lang="en-US" dirty="0"/>
              <a:t>HTTP response </a:t>
            </a:r>
            <a:r>
              <a:rPr lang="en-US" b="1" i="1" dirty="0">
                <a:solidFill>
                  <a:srgbClr val="FFFF00"/>
                </a:solidFill>
              </a:rPr>
              <a:t>body </a:t>
            </a:r>
            <a:r>
              <a:rPr lang="en-US" dirty="0"/>
              <a:t>includes a refreshable session token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{"</a:t>
            </a:r>
            <a:r>
              <a:rPr lang="en-US" b="1" i="1" dirty="0" err="1">
                <a:solidFill>
                  <a:srgbClr val="FFFF00"/>
                </a:solidFill>
              </a:rPr>
              <a:t>imdata</a:t>
            </a:r>
            <a:r>
              <a:rPr lang="en-US" b="1" i="1" dirty="0">
                <a:solidFill>
                  <a:srgbClr val="FFFF00"/>
                </a:solidFill>
              </a:rPr>
              <a:t>":[{"</a:t>
            </a:r>
            <a:r>
              <a:rPr lang="en-US" b="1" i="1" dirty="0" err="1">
                <a:solidFill>
                  <a:srgbClr val="FFFF00"/>
                </a:solidFill>
              </a:rPr>
              <a:t>aaaLogin</a:t>
            </a:r>
            <a:r>
              <a:rPr lang="en-US" b="1" i="1" dirty="0">
                <a:solidFill>
                  <a:srgbClr val="FFFF00"/>
                </a:solidFill>
              </a:rPr>
              <a:t>":{"attributes":{"token":"</a:t>
            </a:r>
            <a:r>
              <a:rPr lang="en-US" b="1" i="1" dirty="0" err="1">
                <a:solidFill>
                  <a:srgbClr val="FF0000"/>
                </a:solidFill>
              </a:rPr>
              <a:t>token_id</a:t>
            </a:r>
            <a:r>
              <a:rPr lang="en-US" b="1" i="1" dirty="0">
                <a:solidFill>
                  <a:srgbClr val="FFFF00"/>
                </a:solidFill>
              </a:rPr>
              <a:t>"}}}]}</a:t>
            </a:r>
          </a:p>
          <a:p>
            <a:pPr lvl="2"/>
            <a:r>
              <a:rPr lang="en-US" dirty="0"/>
              <a:t>Expires after 5 minutes of inactivity</a:t>
            </a:r>
          </a:p>
          <a:p>
            <a:pPr marL="457200" lvl="1" indent="0">
              <a:buNone/>
            </a:pPr>
            <a:endParaRPr lang="en-US" b="1" i="1" dirty="0">
              <a:solidFill>
                <a:srgbClr val="FFFF00"/>
              </a:solidFill>
            </a:endParaRPr>
          </a:p>
          <a:p>
            <a:pPr lvl="1"/>
            <a:r>
              <a:rPr lang="en-US" dirty="0"/>
              <a:t>Subsequent requests must include the token as a cookie named </a:t>
            </a:r>
            <a:r>
              <a:rPr lang="en-US" b="1" i="1" dirty="0">
                <a:solidFill>
                  <a:srgbClr val="FFFF00"/>
                </a:solidFill>
              </a:rPr>
              <a:t>APIC-Cookie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334516-EE7D-424E-9D4B-979F8C53BB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DCE2CF-870D-8442-9A14-D51A59D6E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6860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3F575-354A-2940-BFCA-9CCF6B4D7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Centric Infrastructure (ACI)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82774F-7ED2-5544-84A3-E36874911B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API documentation:</a:t>
            </a:r>
          </a:p>
          <a:p>
            <a:pPr lvl="1"/>
            <a:r>
              <a:rPr lang="en-US" dirty="0">
                <a:hlinkClick r:id="rId3"/>
              </a:rPr>
              <a:t>https://www.cisco.com/c/en/us/td/docs/switches/datacenter/aci/apic/sw/2-x/rest_cfg/2_1_x/b_Cisco_APIC_REST_API_Configuration_Guide.html</a:t>
            </a:r>
            <a:endParaRPr lang="en-US" dirty="0"/>
          </a:p>
          <a:p>
            <a:r>
              <a:rPr lang="en-US" dirty="0"/>
              <a:t>Lab Resources</a:t>
            </a:r>
          </a:p>
          <a:p>
            <a:pPr lvl="1"/>
            <a:r>
              <a:rPr lang="en-US" dirty="0"/>
              <a:t>WWT Platform</a:t>
            </a:r>
          </a:p>
          <a:p>
            <a:pPr lvl="2"/>
            <a:r>
              <a:rPr lang="en-US" dirty="0">
                <a:hlinkClick r:id="rId4"/>
              </a:rPr>
              <a:t>https://www.wwt.com/lab/programmability-foundations-lab</a:t>
            </a:r>
            <a:endParaRPr lang="en-US" dirty="0"/>
          </a:p>
          <a:p>
            <a:pPr lvl="2"/>
            <a:r>
              <a:rPr lang="en-US" dirty="0">
                <a:hlinkClick r:id="rId5"/>
              </a:rPr>
              <a:t>https://www.wwt.com/lab/aci-ansible-sandbox</a:t>
            </a:r>
            <a:endParaRPr lang="en-US" dirty="0"/>
          </a:p>
          <a:p>
            <a:pPr lvl="2"/>
            <a:r>
              <a:rPr lang="en-US" dirty="0">
                <a:hlinkClick r:id="rId6"/>
              </a:rPr>
              <a:t>https://www.wwt.com/lab/aci-virtual-simulator-lab</a:t>
            </a:r>
            <a:endParaRPr lang="en-US" dirty="0"/>
          </a:p>
          <a:p>
            <a:pPr lvl="1"/>
            <a:r>
              <a:rPr lang="en-US" dirty="0"/>
              <a:t>Cisco </a:t>
            </a:r>
            <a:r>
              <a:rPr lang="en-US" dirty="0" err="1"/>
              <a:t>DevNet</a:t>
            </a:r>
            <a:endParaRPr lang="en-US" dirty="0"/>
          </a:p>
          <a:p>
            <a:pPr lvl="2"/>
            <a:r>
              <a:rPr lang="en-US" dirty="0">
                <a:hlinkClick r:id="rId7"/>
              </a:rPr>
              <a:t>https://developer.cisco.com/site/aci/</a:t>
            </a:r>
            <a:endParaRPr lang="en-US" dirty="0"/>
          </a:p>
          <a:p>
            <a:pPr lvl="2"/>
            <a:r>
              <a:rPr lang="en-US" dirty="0"/>
              <a:t>Includes always-on sandbox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334516-EE7D-424E-9D4B-979F8C53BB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DCE2CF-870D-8442-9A14-D51A59D6E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2409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DF7CD-7263-9840-AE80-6F1B7FA6A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cURL</a:t>
            </a:r>
            <a:r>
              <a:rPr lang="en-US" dirty="0"/>
              <a:t> – </a:t>
            </a:r>
            <a:r>
              <a:rPr lang="en-US" dirty="0" err="1"/>
              <a:t>DevNet</a:t>
            </a:r>
            <a:r>
              <a:rPr lang="en-US" dirty="0"/>
              <a:t> Always-On ACI Sandbox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10A140-16FE-F54F-9766-D3A50E4E4F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609162" cy="4351338"/>
          </a:xfrm>
        </p:spPr>
        <p:txBody>
          <a:bodyPr/>
          <a:lstStyle/>
          <a:p>
            <a:r>
              <a:rPr lang="en-US" dirty="0"/>
              <a:t>Step 1 – Authenticate &amp; store token in a cookie file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curl -X POST --</a:t>
            </a:r>
            <a:r>
              <a:rPr lang="en-US" b="1" i="1" dirty="0" err="1">
                <a:solidFill>
                  <a:srgbClr val="FFFF00"/>
                </a:solidFill>
              </a:rPr>
              <a:t>url</a:t>
            </a:r>
            <a:r>
              <a:rPr lang="en-US" b="1" i="1" dirty="0">
                <a:solidFill>
                  <a:srgbClr val="FFFF00"/>
                </a:solidFill>
              </a:rPr>
              <a:t> https://</a:t>
            </a:r>
            <a:r>
              <a:rPr lang="en-US" b="1" i="1" dirty="0" err="1">
                <a:solidFill>
                  <a:srgbClr val="FFFF00"/>
                </a:solidFill>
              </a:rPr>
              <a:t>sandboxapicdc.cisco.com</a:t>
            </a:r>
            <a:r>
              <a:rPr lang="en-US" b="1" i="1" dirty="0">
                <a:solidFill>
                  <a:srgbClr val="FFFF00"/>
                </a:solidFill>
              </a:rPr>
              <a:t>/</a:t>
            </a:r>
            <a:r>
              <a:rPr lang="en-US" b="1" i="1" dirty="0" err="1">
                <a:solidFill>
                  <a:srgbClr val="FFFF00"/>
                </a:solidFill>
              </a:rPr>
              <a:t>api</a:t>
            </a:r>
            <a:r>
              <a:rPr lang="en-US" b="1" i="1" dirty="0">
                <a:solidFill>
                  <a:srgbClr val="FFFF00"/>
                </a:solidFill>
              </a:rPr>
              <a:t>/</a:t>
            </a:r>
            <a:r>
              <a:rPr lang="en-US" b="1" i="1" dirty="0" err="1">
                <a:solidFill>
                  <a:srgbClr val="FFFF00"/>
                </a:solidFill>
              </a:rPr>
              <a:t>aaaLogin.json</a:t>
            </a:r>
            <a:r>
              <a:rPr lang="en-US" b="1" i="1" dirty="0">
                <a:solidFill>
                  <a:srgbClr val="FFFF00"/>
                </a:solidFill>
              </a:rPr>
              <a:t> \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--data-raw '{"</a:t>
            </a:r>
            <a:r>
              <a:rPr lang="en-US" b="1" i="1" dirty="0" err="1">
                <a:solidFill>
                  <a:srgbClr val="FFFF00"/>
                </a:solidFill>
              </a:rPr>
              <a:t>aaaUser</a:t>
            </a:r>
            <a:r>
              <a:rPr lang="en-US" b="1" i="1" dirty="0">
                <a:solidFill>
                  <a:srgbClr val="FFFF00"/>
                </a:solidFill>
              </a:rPr>
              <a:t>":{"attributes":{"name":"admin","</a:t>
            </a:r>
            <a:r>
              <a:rPr lang="en-US" b="1" i="1" dirty="0" err="1">
                <a:solidFill>
                  <a:srgbClr val="FFFF00"/>
                </a:solidFill>
              </a:rPr>
              <a:t>pwd</a:t>
            </a:r>
            <a:r>
              <a:rPr lang="en-US" b="1" i="1" dirty="0">
                <a:solidFill>
                  <a:srgbClr val="FFFF00"/>
                </a:solidFill>
              </a:rPr>
              <a:t>":"</a:t>
            </a:r>
            <a:r>
              <a:rPr lang="en-US" b="1" i="1" dirty="0" err="1">
                <a:solidFill>
                  <a:srgbClr val="FFFF00"/>
                </a:solidFill>
              </a:rPr>
              <a:t>ciscopsdt</a:t>
            </a:r>
            <a:r>
              <a:rPr lang="en-US" b="1" i="1" dirty="0">
                <a:solidFill>
                  <a:srgbClr val="FFFF00"/>
                </a:solidFill>
              </a:rPr>
              <a:t>"}}}' \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-</a:t>
            </a:r>
            <a:r>
              <a:rPr lang="en-US" b="1" i="1" dirty="0" err="1">
                <a:solidFill>
                  <a:srgbClr val="FFFF00"/>
                </a:solidFill>
              </a:rPr>
              <a:t>kic</a:t>
            </a:r>
            <a:r>
              <a:rPr lang="en-US" b="1" i="1" dirty="0">
                <a:solidFill>
                  <a:srgbClr val="FFFF00"/>
                </a:solidFill>
              </a:rPr>
              <a:t> .</a:t>
            </a:r>
            <a:r>
              <a:rPr lang="en-US" b="1" i="1" dirty="0" err="1">
                <a:solidFill>
                  <a:srgbClr val="FFFF00"/>
                </a:solidFill>
              </a:rPr>
              <a:t>cookie_jar</a:t>
            </a:r>
            <a:endParaRPr lang="en-US" b="1" i="1" dirty="0">
              <a:solidFill>
                <a:srgbClr val="FFFF00"/>
              </a:solidFill>
            </a:endParaRPr>
          </a:p>
          <a:p>
            <a:pPr marL="457200" lvl="1" indent="0">
              <a:buNone/>
            </a:pPr>
            <a:r>
              <a:rPr lang="en-US" b="1" i="1" dirty="0"/>
              <a:t>	</a:t>
            </a:r>
            <a:endParaRPr lang="en-US" dirty="0"/>
          </a:p>
          <a:p>
            <a:r>
              <a:rPr lang="en-US" dirty="0"/>
              <a:t>Step 2 – Get a list of APIC Tenants with the stored token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curl --</a:t>
            </a:r>
            <a:r>
              <a:rPr lang="en-US" b="1" i="1" dirty="0" err="1">
                <a:solidFill>
                  <a:srgbClr val="FFFF00"/>
                </a:solidFill>
              </a:rPr>
              <a:t>url</a:t>
            </a:r>
            <a:r>
              <a:rPr lang="en-US" b="1" i="1" dirty="0">
                <a:solidFill>
                  <a:srgbClr val="FFFF00"/>
                </a:solidFill>
              </a:rPr>
              <a:t> https://</a:t>
            </a:r>
            <a:r>
              <a:rPr lang="en-US" b="1" i="1" dirty="0" err="1">
                <a:solidFill>
                  <a:srgbClr val="FFFF00"/>
                </a:solidFill>
              </a:rPr>
              <a:t>sandboxapicdc.cisco.com</a:t>
            </a:r>
            <a:r>
              <a:rPr lang="en-US" b="1" i="1" dirty="0">
                <a:solidFill>
                  <a:srgbClr val="FFFF00"/>
                </a:solidFill>
              </a:rPr>
              <a:t>/</a:t>
            </a:r>
            <a:r>
              <a:rPr lang="en-US" b="1" i="1" dirty="0" err="1">
                <a:solidFill>
                  <a:srgbClr val="FFFF00"/>
                </a:solidFill>
              </a:rPr>
              <a:t>api</a:t>
            </a:r>
            <a:r>
              <a:rPr lang="en-US" b="1" i="1" dirty="0">
                <a:solidFill>
                  <a:srgbClr val="FFFF00"/>
                </a:solidFill>
              </a:rPr>
              <a:t>/node/class/</a:t>
            </a:r>
            <a:r>
              <a:rPr lang="en-US" b="1" i="1" dirty="0" err="1">
                <a:solidFill>
                  <a:srgbClr val="FFFF00"/>
                </a:solidFill>
              </a:rPr>
              <a:t>fvTenant.json</a:t>
            </a:r>
            <a:r>
              <a:rPr lang="en-US" b="1" i="1" dirty="0">
                <a:solidFill>
                  <a:srgbClr val="FFFF00"/>
                </a:solidFill>
              </a:rPr>
              <a:t> \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-</a:t>
            </a:r>
            <a:r>
              <a:rPr lang="en-US" b="1" i="1" dirty="0" err="1">
                <a:solidFill>
                  <a:srgbClr val="FFFF00"/>
                </a:solidFill>
              </a:rPr>
              <a:t>kib</a:t>
            </a:r>
            <a:r>
              <a:rPr lang="en-US" b="1" i="1" dirty="0">
                <a:solidFill>
                  <a:srgbClr val="FFFF00"/>
                </a:solidFill>
              </a:rPr>
              <a:t> .</a:t>
            </a:r>
            <a:r>
              <a:rPr lang="en-US" b="1" i="1" dirty="0" err="1">
                <a:solidFill>
                  <a:srgbClr val="FFFF00"/>
                </a:solidFill>
              </a:rPr>
              <a:t>cookie_jar</a:t>
            </a:r>
            <a:endParaRPr lang="en-US" b="1" i="1" dirty="0">
              <a:solidFill>
                <a:srgbClr val="FFFF0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9528C-333D-BF4A-844C-7BCC7757E8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98D1A2-1CD4-4A47-A0BC-C1215D1CD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6850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670A9-B06A-3448-BABA-FAD627500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9DACAD-17C1-C249-A498-C4A1A1ADD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45</a:t>
            </a:fld>
            <a:endParaRPr lang="en-US" dirty="0"/>
          </a:p>
        </p:txBody>
      </p:sp>
      <p:pic>
        <p:nvPicPr>
          <p:cNvPr id="8" name="curl_aci_1" descr="curl_aci_1">
            <a:hlinkClick r:id="" action="ppaction://media"/>
            <a:extLst>
              <a:ext uri="{FF2B5EF4-FFF2-40B4-BE49-F238E27FC236}">
                <a16:creationId xmlns:a16="http://schemas.microsoft.com/office/drawing/2014/main" id="{58FFDF81-38D2-7041-8748-8D23FB3D8B2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11060" y="-26566"/>
            <a:ext cx="12303060" cy="671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50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975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DF7CD-7263-9840-AE80-6F1B7FA6A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cURL</a:t>
            </a:r>
            <a:r>
              <a:rPr lang="en-US" dirty="0"/>
              <a:t> – </a:t>
            </a:r>
            <a:r>
              <a:rPr lang="en-US" dirty="0" err="1"/>
              <a:t>DevNet</a:t>
            </a:r>
            <a:r>
              <a:rPr lang="en-US" dirty="0"/>
              <a:t> Always-On ACI Sandbox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10A140-16FE-F54F-9766-D3A50E4E4F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Step 3 – Create a new Tenant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curl -X POST --</a:t>
            </a:r>
            <a:r>
              <a:rPr lang="en-US" b="1" i="1" dirty="0" err="1">
                <a:solidFill>
                  <a:srgbClr val="FFFF00"/>
                </a:solidFill>
              </a:rPr>
              <a:t>url</a:t>
            </a:r>
            <a:r>
              <a:rPr lang="en-US" b="1" i="1" dirty="0">
                <a:solidFill>
                  <a:srgbClr val="FFFF00"/>
                </a:solidFill>
              </a:rPr>
              <a:t> https://</a:t>
            </a:r>
            <a:r>
              <a:rPr lang="en-US" b="1" i="1" dirty="0" err="1">
                <a:solidFill>
                  <a:srgbClr val="FFFF00"/>
                </a:solidFill>
              </a:rPr>
              <a:t>sandboxapicdc.cisco.com</a:t>
            </a:r>
            <a:r>
              <a:rPr lang="en-US" b="1" i="1" dirty="0">
                <a:solidFill>
                  <a:srgbClr val="FFFF00"/>
                </a:solidFill>
              </a:rPr>
              <a:t>/</a:t>
            </a:r>
            <a:r>
              <a:rPr lang="en-US" b="1" i="1" dirty="0" err="1">
                <a:solidFill>
                  <a:srgbClr val="FFFF00"/>
                </a:solidFill>
              </a:rPr>
              <a:t>api</a:t>
            </a:r>
            <a:r>
              <a:rPr lang="en-US" b="1" i="1" dirty="0">
                <a:solidFill>
                  <a:srgbClr val="FFFF00"/>
                </a:solidFill>
              </a:rPr>
              <a:t>/</a:t>
            </a:r>
            <a:r>
              <a:rPr lang="en-US" b="1" i="1" dirty="0" err="1">
                <a:solidFill>
                  <a:srgbClr val="FFFF00"/>
                </a:solidFill>
              </a:rPr>
              <a:t>mo</a:t>
            </a:r>
            <a:r>
              <a:rPr lang="en-US" b="1" i="1" dirty="0">
                <a:solidFill>
                  <a:srgbClr val="FFFF00"/>
                </a:solidFill>
              </a:rPr>
              <a:t>/</a:t>
            </a:r>
            <a:r>
              <a:rPr lang="en-US" b="1" i="1" dirty="0" err="1">
                <a:solidFill>
                  <a:srgbClr val="FFFF00"/>
                </a:solidFill>
              </a:rPr>
              <a:t>uni.json</a:t>
            </a:r>
            <a:r>
              <a:rPr lang="en-US" b="1" i="1" dirty="0">
                <a:solidFill>
                  <a:srgbClr val="FFFF00"/>
                </a:solidFill>
              </a:rPr>
              <a:t> \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--data-raw '{"</a:t>
            </a:r>
            <a:r>
              <a:rPr lang="en-US" b="1" i="1" dirty="0" err="1">
                <a:solidFill>
                  <a:srgbClr val="FFFF00"/>
                </a:solidFill>
              </a:rPr>
              <a:t>fvTenant</a:t>
            </a:r>
            <a:r>
              <a:rPr lang="en-US" b="1" i="1" dirty="0">
                <a:solidFill>
                  <a:srgbClr val="FFFF00"/>
                </a:solidFill>
              </a:rPr>
              <a:t>":{"attributes":{"name":"</a:t>
            </a:r>
            <a:r>
              <a:rPr lang="en-US" b="1" i="1" dirty="0" err="1">
                <a:solidFill>
                  <a:srgbClr val="FFFF00"/>
                </a:solidFill>
              </a:rPr>
              <a:t>my_new_tenant</a:t>
            </a:r>
            <a:r>
              <a:rPr lang="en-US" b="1" i="1" dirty="0">
                <a:solidFill>
                  <a:srgbClr val="FFFF00"/>
                </a:solidFill>
              </a:rPr>
              <a:t>"}}}' \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-</a:t>
            </a:r>
            <a:r>
              <a:rPr lang="en-US" b="1" i="1" dirty="0" err="1">
                <a:solidFill>
                  <a:srgbClr val="FFFF00"/>
                </a:solidFill>
              </a:rPr>
              <a:t>kib</a:t>
            </a:r>
            <a:r>
              <a:rPr lang="en-US" b="1" i="1" dirty="0">
                <a:solidFill>
                  <a:srgbClr val="FFFF00"/>
                </a:solidFill>
              </a:rPr>
              <a:t> .</a:t>
            </a:r>
            <a:r>
              <a:rPr lang="en-US" b="1" i="1" dirty="0" err="1">
                <a:solidFill>
                  <a:srgbClr val="FFFF00"/>
                </a:solidFill>
              </a:rPr>
              <a:t>cookie_jar</a:t>
            </a:r>
            <a:endParaRPr lang="en-US" b="1" i="1" dirty="0">
              <a:solidFill>
                <a:srgbClr val="FFFF00"/>
              </a:solidFill>
            </a:endParaRPr>
          </a:p>
          <a:p>
            <a:pPr marL="457200" lvl="1" indent="0">
              <a:buNone/>
            </a:pPr>
            <a:endParaRPr lang="en-US" b="1" i="1" dirty="0">
              <a:solidFill>
                <a:srgbClr val="FFFF00"/>
              </a:solidFill>
            </a:endParaRPr>
          </a:p>
          <a:p>
            <a:pPr lvl="1"/>
            <a:r>
              <a:rPr lang="en-US" dirty="0"/>
              <a:t>The </a:t>
            </a:r>
            <a:r>
              <a:rPr lang="en-US" dirty="0" err="1"/>
              <a:t>DevNet</a:t>
            </a:r>
            <a:r>
              <a:rPr lang="en-US" dirty="0"/>
              <a:t> Sandbox does not allow POST/PUT operations </a:t>
            </a:r>
          </a:p>
          <a:p>
            <a:pPr lvl="1"/>
            <a:r>
              <a:rPr lang="en-US" dirty="0"/>
              <a:t>The </a:t>
            </a:r>
            <a:r>
              <a:rPr lang="en-US" i="1" dirty="0"/>
              <a:t>200 OK</a:t>
            </a:r>
            <a:r>
              <a:rPr lang="en-US" dirty="0"/>
              <a:t> response will have an empty body</a:t>
            </a:r>
          </a:p>
          <a:p>
            <a:pPr lvl="1"/>
            <a:r>
              <a:rPr lang="en-US" dirty="0"/>
              <a:t>A live APIC will return JSON data with new Tenant details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9528C-333D-BF4A-844C-7BCC7757E8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98D1A2-1CD4-4A47-A0BC-C1215D1CD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03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670A9-B06A-3448-BABA-FAD627500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9DACAD-17C1-C249-A498-C4A1A1ADD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47</a:t>
            </a:fld>
            <a:endParaRPr lang="en-US" dirty="0"/>
          </a:p>
        </p:txBody>
      </p:sp>
      <p:pic>
        <p:nvPicPr>
          <p:cNvPr id="2" name="curl_aci_2" descr="curl_aci_2">
            <a:hlinkClick r:id="" action="ppaction://media"/>
            <a:extLst>
              <a:ext uri="{FF2B5EF4-FFF2-40B4-BE49-F238E27FC236}">
                <a16:creationId xmlns:a16="http://schemas.microsoft.com/office/drawing/2014/main" id="{CD9DB81C-56AB-A346-81A3-6E52A0E0774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762" y="3174"/>
            <a:ext cx="12187237" cy="6655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148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08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DF7CD-7263-9840-AE80-6F1B7FA6A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– </a:t>
            </a:r>
            <a:r>
              <a:rPr lang="en-US" dirty="0" err="1"/>
              <a:t>DevNet</a:t>
            </a:r>
            <a:r>
              <a:rPr lang="en-US" dirty="0"/>
              <a:t> Always-On ACI Sandbox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10A140-16FE-F54F-9766-D3A50E4E4F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r>
              <a:rPr lang="en-US" dirty="0"/>
              <a:t>Step 1 – Authenticate &amp; retrieve a session token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import requests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requests.packages.urllib3.disable_warnings()</a:t>
            </a:r>
            <a:r>
              <a:rPr lang="en-US" b="1" i="1" dirty="0"/>
              <a:t> # disable insecure SSL warnings</a:t>
            </a:r>
          </a:p>
          <a:p>
            <a:pPr marL="457200" lvl="1" indent="0">
              <a:buNone/>
            </a:pPr>
            <a:r>
              <a:rPr lang="en-US" b="1" i="1" dirty="0" err="1">
                <a:solidFill>
                  <a:srgbClr val="FFFF00"/>
                </a:solidFill>
              </a:rPr>
              <a:t>auth_url</a:t>
            </a:r>
            <a:r>
              <a:rPr lang="en-US" b="1" i="1" dirty="0">
                <a:solidFill>
                  <a:srgbClr val="FFFF00"/>
                </a:solidFill>
              </a:rPr>
              <a:t> = 'https://</a:t>
            </a:r>
            <a:r>
              <a:rPr lang="en-US" b="1" i="1" dirty="0" err="1">
                <a:solidFill>
                  <a:srgbClr val="FFFF00"/>
                </a:solidFill>
              </a:rPr>
              <a:t>sandboxapicdc.cisco.com</a:t>
            </a:r>
            <a:r>
              <a:rPr lang="en-US" b="1" i="1" dirty="0">
                <a:solidFill>
                  <a:srgbClr val="FFFF00"/>
                </a:solidFill>
              </a:rPr>
              <a:t>/</a:t>
            </a:r>
            <a:r>
              <a:rPr lang="en-US" b="1" i="1" dirty="0" err="1">
                <a:solidFill>
                  <a:srgbClr val="FFFF00"/>
                </a:solidFill>
              </a:rPr>
              <a:t>api</a:t>
            </a:r>
            <a:r>
              <a:rPr lang="en-US" b="1" i="1" dirty="0">
                <a:solidFill>
                  <a:srgbClr val="FFFF00"/>
                </a:solidFill>
              </a:rPr>
              <a:t>/</a:t>
            </a:r>
            <a:r>
              <a:rPr lang="en-US" b="1" i="1" dirty="0" err="1">
                <a:solidFill>
                  <a:srgbClr val="FFFF00"/>
                </a:solidFill>
              </a:rPr>
              <a:t>aaaLogin.json</a:t>
            </a:r>
            <a:r>
              <a:rPr lang="en-US" b="1" i="1" dirty="0">
                <a:solidFill>
                  <a:srgbClr val="FFFF00"/>
                </a:solidFill>
              </a:rPr>
              <a:t>'</a:t>
            </a:r>
          </a:p>
          <a:p>
            <a:pPr marL="457200" lvl="1" indent="0">
              <a:buNone/>
            </a:pPr>
            <a:r>
              <a:rPr lang="en-US" b="1" i="1" dirty="0" err="1">
                <a:solidFill>
                  <a:srgbClr val="FFFF00"/>
                </a:solidFill>
              </a:rPr>
              <a:t>auth_data</a:t>
            </a:r>
            <a:r>
              <a:rPr lang="en-US" b="1" i="1" dirty="0">
                <a:solidFill>
                  <a:srgbClr val="FFFF00"/>
                </a:solidFill>
              </a:rPr>
              <a:t> = {'</a:t>
            </a:r>
            <a:r>
              <a:rPr lang="en-US" b="1" i="1" dirty="0" err="1">
                <a:solidFill>
                  <a:srgbClr val="FFFF00"/>
                </a:solidFill>
              </a:rPr>
              <a:t>aaaUser</a:t>
            </a:r>
            <a:r>
              <a:rPr lang="en-US" b="1" i="1" dirty="0">
                <a:solidFill>
                  <a:srgbClr val="FFFF00"/>
                </a:solidFill>
              </a:rPr>
              <a:t>':{'attributes':{'</a:t>
            </a:r>
            <a:r>
              <a:rPr lang="en-US" b="1" i="1" dirty="0" err="1">
                <a:solidFill>
                  <a:srgbClr val="FFFF00"/>
                </a:solidFill>
              </a:rPr>
              <a:t>name':'admin</a:t>
            </a:r>
            <a:r>
              <a:rPr lang="en-US" b="1" i="1" dirty="0">
                <a:solidFill>
                  <a:srgbClr val="FFFF00"/>
                </a:solidFill>
              </a:rPr>
              <a:t>', '</a:t>
            </a:r>
            <a:r>
              <a:rPr lang="en-US" b="1" i="1" dirty="0" err="1">
                <a:solidFill>
                  <a:srgbClr val="FFFF00"/>
                </a:solidFill>
              </a:rPr>
              <a:t>pwd</a:t>
            </a:r>
            <a:r>
              <a:rPr lang="en-US" b="1" i="1" dirty="0">
                <a:solidFill>
                  <a:srgbClr val="FFFF00"/>
                </a:solidFill>
              </a:rPr>
              <a:t>':'</a:t>
            </a:r>
            <a:r>
              <a:rPr lang="en-US" b="1" i="1" dirty="0" err="1">
                <a:solidFill>
                  <a:srgbClr val="FFFF00"/>
                </a:solidFill>
              </a:rPr>
              <a:t>ciscopsdt</a:t>
            </a:r>
            <a:r>
              <a:rPr lang="en-US" b="1" i="1" dirty="0">
                <a:solidFill>
                  <a:srgbClr val="FFFF00"/>
                </a:solidFill>
              </a:rPr>
              <a:t>'}}}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session = </a:t>
            </a:r>
            <a:r>
              <a:rPr lang="en-US" b="1" i="1" dirty="0" err="1">
                <a:solidFill>
                  <a:srgbClr val="FFFF00"/>
                </a:solidFill>
              </a:rPr>
              <a:t>requests.session</a:t>
            </a:r>
            <a:r>
              <a:rPr lang="en-US" b="1" i="1" dirty="0">
                <a:solidFill>
                  <a:srgbClr val="FFFF00"/>
                </a:solidFill>
              </a:rPr>
              <a:t>()</a:t>
            </a:r>
          </a:p>
          <a:p>
            <a:pPr marL="457200" lvl="1" indent="0">
              <a:buNone/>
            </a:pPr>
            <a:r>
              <a:rPr lang="en-US" b="1" i="1" dirty="0" err="1">
                <a:solidFill>
                  <a:srgbClr val="FFFF00"/>
                </a:solidFill>
              </a:rPr>
              <a:t>session.verify</a:t>
            </a:r>
            <a:r>
              <a:rPr lang="en-US" b="1" i="1" dirty="0">
                <a:solidFill>
                  <a:srgbClr val="FFFF00"/>
                </a:solidFill>
              </a:rPr>
              <a:t> = False</a:t>
            </a:r>
            <a:r>
              <a:rPr lang="en-US" b="1" i="1" dirty="0"/>
              <a:t> # permit self-signed certificates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response = </a:t>
            </a:r>
            <a:r>
              <a:rPr lang="en-US" b="1" i="1" dirty="0" err="1">
                <a:solidFill>
                  <a:srgbClr val="FFFF00"/>
                </a:solidFill>
              </a:rPr>
              <a:t>session.post</a:t>
            </a:r>
            <a:r>
              <a:rPr lang="en-US" b="1" i="1" dirty="0">
                <a:solidFill>
                  <a:srgbClr val="FFFF00"/>
                </a:solidFill>
              </a:rPr>
              <a:t>(</a:t>
            </a:r>
            <a:r>
              <a:rPr lang="en-US" b="1" i="1" dirty="0" err="1">
                <a:solidFill>
                  <a:srgbClr val="FFFF00"/>
                </a:solidFill>
              </a:rPr>
              <a:t>auth_url</a:t>
            </a:r>
            <a:r>
              <a:rPr lang="en-US" b="1" i="1" dirty="0">
                <a:solidFill>
                  <a:srgbClr val="FFFF00"/>
                </a:solidFill>
              </a:rPr>
              <a:t>, json=</a:t>
            </a:r>
            <a:r>
              <a:rPr lang="en-US" b="1" i="1" dirty="0" err="1">
                <a:solidFill>
                  <a:srgbClr val="FFFF00"/>
                </a:solidFill>
              </a:rPr>
              <a:t>auth_data</a:t>
            </a:r>
            <a:r>
              <a:rPr lang="en-US" b="1" i="1" dirty="0">
                <a:solidFill>
                  <a:srgbClr val="FFFF00"/>
                </a:solidFill>
              </a:rPr>
              <a:t>)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print(</a:t>
            </a:r>
            <a:r>
              <a:rPr lang="en-US" b="1" i="1" dirty="0" err="1">
                <a:solidFill>
                  <a:srgbClr val="FFFF00"/>
                </a:solidFill>
              </a:rPr>
              <a:t>response.cookies</a:t>
            </a:r>
            <a:r>
              <a:rPr lang="en-US" b="1" i="1" dirty="0">
                <a:solidFill>
                  <a:srgbClr val="FFFF00"/>
                </a:solidFill>
              </a:rPr>
              <a:t>) </a:t>
            </a:r>
            <a:r>
              <a:rPr lang="en-US" b="1" i="1" dirty="0"/>
              <a:t># option 1 to display the session token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print() </a:t>
            </a:r>
            <a:r>
              <a:rPr lang="en-US" b="1" i="1" dirty="0"/>
              <a:t># blank line between options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print(</a:t>
            </a:r>
            <a:r>
              <a:rPr lang="en-US" b="1" i="1" dirty="0" err="1">
                <a:solidFill>
                  <a:srgbClr val="FFFF00"/>
                </a:solidFill>
              </a:rPr>
              <a:t>response.json</a:t>
            </a:r>
            <a:r>
              <a:rPr lang="en-US" b="1" i="1" dirty="0">
                <a:solidFill>
                  <a:srgbClr val="FFFF00"/>
                </a:solidFill>
              </a:rPr>
              <a:t>()) </a:t>
            </a:r>
            <a:r>
              <a:rPr lang="en-US" b="1" i="1" dirty="0"/>
              <a:t># option 2 to display the session token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9528C-333D-BF4A-844C-7BCC7757E8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98D1A2-1CD4-4A47-A0BC-C1215D1CD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1974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670A9-B06A-3448-BABA-FAD627500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9DACAD-17C1-C249-A498-C4A1A1ADD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49</a:t>
            </a:fld>
            <a:endParaRPr lang="en-US" dirty="0"/>
          </a:p>
        </p:txBody>
      </p:sp>
      <p:pic>
        <p:nvPicPr>
          <p:cNvPr id="10" name="python_aci_1" descr="python_aci_1">
            <a:hlinkClick r:id="" action="ppaction://media"/>
            <a:extLst>
              <a:ext uri="{FF2B5EF4-FFF2-40B4-BE49-F238E27FC236}">
                <a16:creationId xmlns:a16="http://schemas.microsoft.com/office/drawing/2014/main" id="{73960F82-4D00-224D-AE14-52839EC0847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350" y="3175"/>
            <a:ext cx="12185650" cy="6654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096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3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D6E4C-FC36-3E4C-9387-96DD20072D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14013"/>
            <a:ext cx="9144000" cy="2387600"/>
          </a:xfrm>
        </p:spPr>
        <p:txBody>
          <a:bodyPr/>
          <a:lstStyle/>
          <a:p>
            <a:r>
              <a:rPr lang="en-US" dirty="0"/>
              <a:t>Part 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51A0DE-9D64-5A48-94B5-5B4E427098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393688"/>
            <a:ext cx="9144000" cy="1655762"/>
          </a:xfrm>
        </p:spPr>
        <p:txBody>
          <a:bodyPr/>
          <a:lstStyle/>
          <a:p>
            <a:r>
              <a:rPr lang="en-US" dirty="0"/>
              <a:t>REST API Background</a:t>
            </a:r>
          </a:p>
        </p:txBody>
      </p:sp>
    </p:spTree>
    <p:extLst>
      <p:ext uri="{BB962C8B-B14F-4D97-AF65-F5344CB8AC3E}">
        <p14:creationId xmlns:p14="http://schemas.microsoft.com/office/powerpoint/2010/main" val="1216467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DF7CD-7263-9840-AE80-6F1B7FA6A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– </a:t>
            </a:r>
            <a:r>
              <a:rPr lang="en-US" dirty="0" err="1"/>
              <a:t>DevNet</a:t>
            </a:r>
            <a:r>
              <a:rPr lang="en-US" dirty="0"/>
              <a:t> Always-On ACI Sandbox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10A140-16FE-F54F-9766-D3A50E4E4F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782782" cy="4351338"/>
          </a:xfrm>
        </p:spPr>
        <p:txBody>
          <a:bodyPr>
            <a:normAutofit/>
          </a:bodyPr>
          <a:lstStyle/>
          <a:p>
            <a:r>
              <a:rPr lang="en-US" dirty="0"/>
              <a:t>Step 2 – Store the session token in a variable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token = </a:t>
            </a:r>
            <a:r>
              <a:rPr lang="en-US" b="1" i="1" dirty="0" err="1">
                <a:solidFill>
                  <a:srgbClr val="FFFF00"/>
                </a:solidFill>
              </a:rPr>
              <a:t>session.cookies</a:t>
            </a:r>
            <a:r>
              <a:rPr lang="en-US" b="1" i="1" dirty="0">
                <a:solidFill>
                  <a:srgbClr val="FFFF00"/>
                </a:solidFill>
              </a:rPr>
              <a:t>['APIC-cookie'] </a:t>
            </a:r>
            <a:r>
              <a:rPr lang="en-US" b="1" i="1" dirty="0"/>
              <a:t># option1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token = </a:t>
            </a:r>
            <a:r>
              <a:rPr lang="en-US" b="1" i="1" dirty="0" err="1">
                <a:solidFill>
                  <a:srgbClr val="FFFF00"/>
                </a:solidFill>
              </a:rPr>
              <a:t>response.json</a:t>
            </a:r>
            <a:r>
              <a:rPr lang="en-US" b="1" i="1" dirty="0">
                <a:solidFill>
                  <a:srgbClr val="FFFF00"/>
                </a:solidFill>
              </a:rPr>
              <a:t>()['</a:t>
            </a:r>
            <a:r>
              <a:rPr lang="en-US" b="1" i="1" dirty="0" err="1">
                <a:solidFill>
                  <a:srgbClr val="FFFF00"/>
                </a:solidFill>
              </a:rPr>
              <a:t>imdata</a:t>
            </a:r>
            <a:r>
              <a:rPr lang="en-US" b="1" i="1" dirty="0">
                <a:solidFill>
                  <a:srgbClr val="FFFF00"/>
                </a:solidFill>
              </a:rPr>
              <a:t>'][0]['</a:t>
            </a:r>
            <a:r>
              <a:rPr lang="en-US" b="1" i="1" dirty="0" err="1">
                <a:solidFill>
                  <a:srgbClr val="FFFF00"/>
                </a:solidFill>
              </a:rPr>
              <a:t>aaaLogin</a:t>
            </a:r>
            <a:r>
              <a:rPr lang="en-US" b="1" i="1" dirty="0">
                <a:solidFill>
                  <a:srgbClr val="FFFF00"/>
                </a:solidFill>
              </a:rPr>
              <a:t>']['attributes']['token'] </a:t>
            </a:r>
            <a:r>
              <a:rPr lang="en-US" b="1" i="1" dirty="0"/>
              <a:t># option2</a:t>
            </a:r>
          </a:p>
          <a:p>
            <a:pPr marL="457200" lvl="1" indent="0">
              <a:buNone/>
            </a:pPr>
            <a:r>
              <a:rPr lang="en-US" b="1" i="1" dirty="0" err="1">
                <a:solidFill>
                  <a:srgbClr val="FFFF00"/>
                </a:solidFill>
              </a:rPr>
              <a:t>session_cookie</a:t>
            </a:r>
            <a:r>
              <a:rPr lang="en-US" b="1" i="1" dirty="0">
                <a:solidFill>
                  <a:srgbClr val="FFFF00"/>
                </a:solidFill>
              </a:rPr>
              <a:t> = {'</a:t>
            </a:r>
            <a:r>
              <a:rPr lang="en-US" b="1" i="1" dirty="0" err="1">
                <a:solidFill>
                  <a:srgbClr val="FFFF00"/>
                </a:solidFill>
              </a:rPr>
              <a:t>APIC-Cookie':token</a:t>
            </a:r>
            <a:r>
              <a:rPr lang="en-US" b="1" i="1" dirty="0">
                <a:solidFill>
                  <a:srgbClr val="FFFF00"/>
                </a:solidFill>
              </a:rPr>
              <a:t>}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print(</a:t>
            </a:r>
            <a:r>
              <a:rPr lang="en-US" b="1" i="1" dirty="0" err="1">
                <a:solidFill>
                  <a:srgbClr val="FFFF00"/>
                </a:solidFill>
              </a:rPr>
              <a:t>session_cookie</a:t>
            </a:r>
            <a:r>
              <a:rPr lang="en-US" b="1" i="1" dirty="0">
                <a:solidFill>
                  <a:srgbClr val="FFFF00"/>
                </a:solidFill>
              </a:rPr>
              <a:t>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9528C-333D-BF4A-844C-7BCC7757E8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98D1A2-1CD4-4A47-A0BC-C1215D1CD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3191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670A9-B06A-3448-BABA-FAD627500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9DACAD-17C1-C249-A498-C4A1A1ADD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51</a:t>
            </a:fld>
            <a:endParaRPr lang="en-US" dirty="0"/>
          </a:p>
        </p:txBody>
      </p:sp>
      <p:pic>
        <p:nvPicPr>
          <p:cNvPr id="3" name="python_aci_2" descr="python_aci_2">
            <a:hlinkClick r:id="" action="ppaction://media"/>
            <a:extLst>
              <a:ext uri="{FF2B5EF4-FFF2-40B4-BE49-F238E27FC236}">
                <a16:creationId xmlns:a16="http://schemas.microsoft.com/office/drawing/2014/main" id="{26BBFC39-BE3F-4D43-AB41-79818A5C1F5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350" y="1588"/>
            <a:ext cx="12185650" cy="6654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932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7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DF7CD-7263-9840-AE80-6F1B7FA6A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– </a:t>
            </a:r>
            <a:r>
              <a:rPr lang="en-US" dirty="0" err="1"/>
              <a:t>DevNet</a:t>
            </a:r>
            <a:r>
              <a:rPr lang="en-US" dirty="0"/>
              <a:t> Always-On ACI Sandbox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10A140-16FE-F54F-9766-D3A50E4E4F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782782" cy="4351338"/>
          </a:xfrm>
        </p:spPr>
        <p:txBody>
          <a:bodyPr>
            <a:normAutofit/>
          </a:bodyPr>
          <a:lstStyle/>
          <a:p>
            <a:r>
              <a:rPr lang="en-US" dirty="0"/>
              <a:t>Step 3 – Get a list of APIC Tenants with the stored token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from </a:t>
            </a:r>
            <a:r>
              <a:rPr lang="en-US" b="1" i="1" dirty="0" err="1">
                <a:solidFill>
                  <a:srgbClr val="FFFF00"/>
                </a:solidFill>
              </a:rPr>
              <a:t>pprint</a:t>
            </a:r>
            <a:r>
              <a:rPr lang="en-US" b="1" i="1" dirty="0">
                <a:solidFill>
                  <a:srgbClr val="FFFF00"/>
                </a:solidFill>
              </a:rPr>
              <a:t> import </a:t>
            </a:r>
            <a:r>
              <a:rPr lang="en-US" b="1" i="1" dirty="0" err="1">
                <a:solidFill>
                  <a:srgbClr val="FFFF00"/>
                </a:solidFill>
              </a:rPr>
              <a:t>pprint</a:t>
            </a:r>
            <a:endParaRPr lang="en-US" b="1" i="1" dirty="0">
              <a:solidFill>
                <a:srgbClr val="FFFF00"/>
              </a:solidFill>
            </a:endParaRPr>
          </a:p>
          <a:p>
            <a:pPr marL="457200" lvl="1" indent="0">
              <a:buNone/>
            </a:pPr>
            <a:r>
              <a:rPr lang="en-US" b="1" i="1" dirty="0" err="1">
                <a:solidFill>
                  <a:srgbClr val="FFFF00"/>
                </a:solidFill>
              </a:rPr>
              <a:t>get_url</a:t>
            </a:r>
            <a:r>
              <a:rPr lang="en-US" b="1" i="1" dirty="0">
                <a:solidFill>
                  <a:srgbClr val="FFFF00"/>
                </a:solidFill>
              </a:rPr>
              <a:t> = 'https://</a:t>
            </a:r>
            <a:r>
              <a:rPr lang="en-US" b="1" i="1" dirty="0" err="1">
                <a:solidFill>
                  <a:srgbClr val="FFFF00"/>
                </a:solidFill>
              </a:rPr>
              <a:t>sandboxapicdc.cisco.com</a:t>
            </a:r>
            <a:r>
              <a:rPr lang="en-US" b="1" i="1" dirty="0">
                <a:solidFill>
                  <a:srgbClr val="FFFF00"/>
                </a:solidFill>
              </a:rPr>
              <a:t>/</a:t>
            </a:r>
            <a:r>
              <a:rPr lang="en-US" b="1" i="1" dirty="0" err="1">
                <a:solidFill>
                  <a:srgbClr val="FFFF00"/>
                </a:solidFill>
              </a:rPr>
              <a:t>api</a:t>
            </a:r>
            <a:r>
              <a:rPr lang="en-US" b="1" i="1" dirty="0">
                <a:solidFill>
                  <a:srgbClr val="FFFF00"/>
                </a:solidFill>
              </a:rPr>
              <a:t>/node/class/</a:t>
            </a:r>
            <a:r>
              <a:rPr lang="en-US" b="1" i="1" dirty="0" err="1">
                <a:solidFill>
                  <a:srgbClr val="FFFF00"/>
                </a:solidFill>
              </a:rPr>
              <a:t>fvTenant.json</a:t>
            </a:r>
            <a:r>
              <a:rPr lang="en-US" b="1" i="1" dirty="0">
                <a:solidFill>
                  <a:srgbClr val="FFFF00"/>
                </a:solidFill>
              </a:rPr>
              <a:t>'</a:t>
            </a:r>
          </a:p>
          <a:p>
            <a:pPr marL="457200" lvl="1" indent="0">
              <a:buNone/>
            </a:pPr>
            <a:r>
              <a:rPr lang="en-US" b="1" i="1" dirty="0" err="1">
                <a:solidFill>
                  <a:srgbClr val="FFFF00"/>
                </a:solidFill>
              </a:rPr>
              <a:t>get_response</a:t>
            </a:r>
            <a:r>
              <a:rPr lang="en-US" b="1" i="1" dirty="0">
                <a:solidFill>
                  <a:srgbClr val="FFFF00"/>
                </a:solidFill>
              </a:rPr>
              <a:t> = </a:t>
            </a:r>
            <a:r>
              <a:rPr lang="en-US" b="1" i="1" dirty="0" err="1">
                <a:solidFill>
                  <a:srgbClr val="FFFF00"/>
                </a:solidFill>
              </a:rPr>
              <a:t>session.get</a:t>
            </a:r>
            <a:r>
              <a:rPr lang="en-US" b="1" i="1" dirty="0">
                <a:solidFill>
                  <a:srgbClr val="FFFF00"/>
                </a:solidFill>
              </a:rPr>
              <a:t>(</a:t>
            </a:r>
            <a:r>
              <a:rPr lang="en-US" b="1" i="1" dirty="0" err="1">
                <a:solidFill>
                  <a:srgbClr val="FFFF00"/>
                </a:solidFill>
              </a:rPr>
              <a:t>get_url</a:t>
            </a:r>
            <a:r>
              <a:rPr lang="en-US" b="1" i="1" dirty="0">
                <a:solidFill>
                  <a:srgbClr val="FFFF00"/>
                </a:solidFill>
              </a:rPr>
              <a:t>, cookies=</a:t>
            </a:r>
            <a:r>
              <a:rPr lang="en-US" b="1" i="1" dirty="0" err="1">
                <a:solidFill>
                  <a:srgbClr val="FFFF00"/>
                </a:solidFill>
              </a:rPr>
              <a:t>session_cookie</a:t>
            </a:r>
            <a:r>
              <a:rPr lang="en-US" b="1" i="1" dirty="0">
                <a:solidFill>
                  <a:srgbClr val="FFFF00"/>
                </a:solidFill>
              </a:rPr>
              <a:t>)</a:t>
            </a:r>
          </a:p>
          <a:p>
            <a:pPr marL="457200" lvl="1" indent="0">
              <a:buNone/>
            </a:pPr>
            <a:r>
              <a:rPr lang="en-US" b="1" i="1" dirty="0" err="1">
                <a:solidFill>
                  <a:srgbClr val="FFFF00"/>
                </a:solidFill>
              </a:rPr>
              <a:t>pprint</a:t>
            </a:r>
            <a:r>
              <a:rPr lang="en-US" b="1" i="1" dirty="0">
                <a:solidFill>
                  <a:srgbClr val="FFFF00"/>
                </a:solidFill>
              </a:rPr>
              <a:t>(</a:t>
            </a:r>
            <a:r>
              <a:rPr lang="en-US" b="1" i="1" dirty="0" err="1">
                <a:solidFill>
                  <a:srgbClr val="FFFF00"/>
                </a:solidFill>
              </a:rPr>
              <a:t>get_response.json</a:t>
            </a:r>
            <a:r>
              <a:rPr lang="en-US" b="1" i="1" dirty="0">
                <a:solidFill>
                  <a:srgbClr val="FFFF00"/>
                </a:solidFill>
              </a:rPr>
              <a:t>()) </a:t>
            </a:r>
            <a:r>
              <a:rPr lang="en-US" b="1" i="1" dirty="0"/>
              <a:t># display all tenants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print() </a:t>
            </a:r>
            <a:r>
              <a:rPr lang="en-US" b="1" i="1" dirty="0"/>
              <a:t># blank line between output</a:t>
            </a:r>
          </a:p>
          <a:p>
            <a:pPr marL="457200" lvl="1" indent="0">
              <a:buNone/>
            </a:pPr>
            <a:r>
              <a:rPr lang="en-US" b="1" i="1" dirty="0" err="1">
                <a:solidFill>
                  <a:srgbClr val="FFFF00"/>
                </a:solidFill>
              </a:rPr>
              <a:t>pprint</a:t>
            </a:r>
            <a:r>
              <a:rPr lang="en-US" b="1" i="1" dirty="0">
                <a:solidFill>
                  <a:srgbClr val="FFFF00"/>
                </a:solidFill>
              </a:rPr>
              <a:t>(</a:t>
            </a:r>
            <a:r>
              <a:rPr lang="en-US" b="1" i="1" dirty="0" err="1">
                <a:solidFill>
                  <a:srgbClr val="FFFF00"/>
                </a:solidFill>
              </a:rPr>
              <a:t>get_response.json</a:t>
            </a:r>
            <a:r>
              <a:rPr lang="en-US" b="1" i="1" dirty="0">
                <a:solidFill>
                  <a:srgbClr val="FFFF00"/>
                </a:solidFill>
              </a:rPr>
              <a:t>()['</a:t>
            </a:r>
            <a:r>
              <a:rPr lang="en-US" b="1" i="1" dirty="0" err="1">
                <a:solidFill>
                  <a:srgbClr val="FFFF00"/>
                </a:solidFill>
              </a:rPr>
              <a:t>imdata</a:t>
            </a:r>
            <a:r>
              <a:rPr lang="en-US" b="1" i="1" dirty="0">
                <a:solidFill>
                  <a:srgbClr val="FFFF00"/>
                </a:solidFill>
              </a:rPr>
              <a:t>'][0]) </a:t>
            </a:r>
            <a:r>
              <a:rPr lang="en-US" b="1" i="1" dirty="0"/>
              <a:t>#display the first tenant in the response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9528C-333D-BF4A-844C-7BCC7757E8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98D1A2-1CD4-4A47-A0BC-C1215D1CD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5919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670A9-B06A-3448-BABA-FAD627500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9DACAD-17C1-C249-A498-C4A1A1ADD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53</a:t>
            </a:fld>
            <a:endParaRPr lang="en-US" dirty="0"/>
          </a:p>
        </p:txBody>
      </p:sp>
      <p:pic>
        <p:nvPicPr>
          <p:cNvPr id="3" name="python_aci_3" descr="python_aci_3">
            <a:hlinkClick r:id="" action="ppaction://media"/>
            <a:extLst>
              <a:ext uri="{FF2B5EF4-FFF2-40B4-BE49-F238E27FC236}">
                <a16:creationId xmlns:a16="http://schemas.microsoft.com/office/drawing/2014/main" id="{554C9614-D3D3-2744-A4EE-0254DB5691C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938" y="1587"/>
            <a:ext cx="12184062" cy="6653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139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57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DF7CD-7263-9840-AE80-6F1B7FA6A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– </a:t>
            </a:r>
            <a:r>
              <a:rPr lang="en-US" dirty="0" err="1"/>
              <a:t>DevNet</a:t>
            </a:r>
            <a:r>
              <a:rPr lang="en-US" dirty="0"/>
              <a:t> Always-On ACI Sandbox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10A140-16FE-F54F-9766-D3A50E4E4F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049000" cy="4351338"/>
          </a:xfrm>
        </p:spPr>
        <p:txBody>
          <a:bodyPr>
            <a:normAutofit/>
          </a:bodyPr>
          <a:lstStyle/>
          <a:p>
            <a:r>
              <a:rPr lang="en-US" dirty="0"/>
              <a:t>Step 4 – Create a new Tenant</a:t>
            </a:r>
          </a:p>
          <a:p>
            <a:pPr marL="457200" lvl="1" indent="0">
              <a:buNone/>
            </a:pPr>
            <a:r>
              <a:rPr lang="en-US" b="1" i="1" dirty="0" err="1">
                <a:solidFill>
                  <a:srgbClr val="FFFF00"/>
                </a:solidFill>
              </a:rPr>
              <a:t>new_tenant</a:t>
            </a:r>
            <a:r>
              <a:rPr lang="en-US" b="1" i="1" dirty="0">
                <a:solidFill>
                  <a:srgbClr val="FFFF00"/>
                </a:solidFill>
              </a:rPr>
              <a:t> = {'</a:t>
            </a:r>
            <a:r>
              <a:rPr lang="en-US" b="1" i="1" dirty="0" err="1">
                <a:solidFill>
                  <a:srgbClr val="FFFF00"/>
                </a:solidFill>
              </a:rPr>
              <a:t>fvTenant</a:t>
            </a:r>
            <a:r>
              <a:rPr lang="en-US" b="1" i="1" dirty="0">
                <a:solidFill>
                  <a:srgbClr val="FFFF00"/>
                </a:solidFill>
              </a:rPr>
              <a:t>':{'attributes':{'name':'</a:t>
            </a:r>
            <a:r>
              <a:rPr lang="en-US" b="1" i="1" dirty="0" err="1">
                <a:solidFill>
                  <a:srgbClr val="FFFF00"/>
                </a:solidFill>
              </a:rPr>
              <a:t>my_new_tenant</a:t>
            </a:r>
            <a:r>
              <a:rPr lang="en-US" b="1" i="1" dirty="0">
                <a:solidFill>
                  <a:srgbClr val="FFFF00"/>
                </a:solidFill>
              </a:rPr>
              <a:t>'}}}</a:t>
            </a:r>
          </a:p>
          <a:p>
            <a:pPr marL="457200" lvl="1" indent="0">
              <a:buNone/>
            </a:pPr>
            <a:r>
              <a:rPr lang="en-US" b="1" i="1" dirty="0" err="1">
                <a:solidFill>
                  <a:srgbClr val="FFFF00"/>
                </a:solidFill>
              </a:rPr>
              <a:t>post_url</a:t>
            </a:r>
            <a:r>
              <a:rPr lang="en-US" b="1" i="1" dirty="0">
                <a:solidFill>
                  <a:srgbClr val="FFFF00"/>
                </a:solidFill>
              </a:rPr>
              <a:t> = 'https://</a:t>
            </a:r>
            <a:r>
              <a:rPr lang="en-US" b="1" i="1" dirty="0" err="1">
                <a:solidFill>
                  <a:srgbClr val="FFFF00"/>
                </a:solidFill>
              </a:rPr>
              <a:t>sandboxapicdc.cisco.com</a:t>
            </a:r>
            <a:r>
              <a:rPr lang="en-US" b="1" i="1" dirty="0">
                <a:solidFill>
                  <a:srgbClr val="FFFF00"/>
                </a:solidFill>
              </a:rPr>
              <a:t>/</a:t>
            </a:r>
            <a:r>
              <a:rPr lang="en-US" b="1" i="1" dirty="0" err="1">
                <a:solidFill>
                  <a:srgbClr val="FFFF00"/>
                </a:solidFill>
              </a:rPr>
              <a:t>api</a:t>
            </a:r>
            <a:r>
              <a:rPr lang="en-US" b="1" i="1" dirty="0">
                <a:solidFill>
                  <a:srgbClr val="FFFF00"/>
                </a:solidFill>
              </a:rPr>
              <a:t>/</a:t>
            </a:r>
            <a:r>
              <a:rPr lang="en-US" b="1" i="1" dirty="0" err="1">
                <a:solidFill>
                  <a:srgbClr val="FFFF00"/>
                </a:solidFill>
              </a:rPr>
              <a:t>mo</a:t>
            </a:r>
            <a:r>
              <a:rPr lang="en-US" b="1" i="1" dirty="0">
                <a:solidFill>
                  <a:srgbClr val="FFFF00"/>
                </a:solidFill>
              </a:rPr>
              <a:t>/</a:t>
            </a:r>
            <a:r>
              <a:rPr lang="en-US" b="1" i="1" dirty="0" err="1">
                <a:solidFill>
                  <a:srgbClr val="FFFF00"/>
                </a:solidFill>
              </a:rPr>
              <a:t>uni.json</a:t>
            </a:r>
            <a:r>
              <a:rPr lang="en-US" b="1" i="1" dirty="0">
                <a:solidFill>
                  <a:srgbClr val="FFFF00"/>
                </a:solidFill>
              </a:rPr>
              <a:t>'</a:t>
            </a:r>
          </a:p>
          <a:p>
            <a:pPr marL="457200" lvl="1" indent="0">
              <a:buNone/>
            </a:pPr>
            <a:r>
              <a:rPr lang="en-US" b="1" i="1" dirty="0" err="1">
                <a:solidFill>
                  <a:srgbClr val="FFFF00"/>
                </a:solidFill>
              </a:rPr>
              <a:t>post_response</a:t>
            </a:r>
            <a:r>
              <a:rPr lang="en-US" b="1" i="1" dirty="0">
                <a:solidFill>
                  <a:srgbClr val="FFFF00"/>
                </a:solidFill>
              </a:rPr>
              <a:t> = </a:t>
            </a:r>
            <a:r>
              <a:rPr lang="en-US" b="1" i="1" dirty="0" err="1">
                <a:solidFill>
                  <a:srgbClr val="FFFF00"/>
                </a:solidFill>
              </a:rPr>
              <a:t>session.post</a:t>
            </a:r>
            <a:r>
              <a:rPr lang="en-US" b="1" i="1" dirty="0">
                <a:solidFill>
                  <a:srgbClr val="FFFF00"/>
                </a:solidFill>
              </a:rPr>
              <a:t>(</a:t>
            </a:r>
            <a:r>
              <a:rPr lang="en-US" b="1" i="1" dirty="0" err="1">
                <a:solidFill>
                  <a:srgbClr val="FFFF00"/>
                </a:solidFill>
              </a:rPr>
              <a:t>post_url</a:t>
            </a:r>
            <a:r>
              <a:rPr lang="en-US" b="1" i="1" dirty="0">
                <a:solidFill>
                  <a:srgbClr val="FFFF00"/>
                </a:solidFill>
              </a:rPr>
              <a:t>, json=</a:t>
            </a:r>
            <a:r>
              <a:rPr lang="en-US" b="1" i="1" dirty="0" err="1">
                <a:solidFill>
                  <a:srgbClr val="FFFF00"/>
                </a:solidFill>
              </a:rPr>
              <a:t>new_tenant</a:t>
            </a:r>
            <a:r>
              <a:rPr lang="en-US" b="1" i="1" dirty="0">
                <a:solidFill>
                  <a:srgbClr val="FFFF00"/>
                </a:solidFill>
              </a:rPr>
              <a:t>, cookies=</a:t>
            </a:r>
            <a:r>
              <a:rPr lang="en-US" b="1" i="1" dirty="0" err="1">
                <a:solidFill>
                  <a:srgbClr val="FFFF00"/>
                </a:solidFill>
              </a:rPr>
              <a:t>session_cookie</a:t>
            </a:r>
            <a:r>
              <a:rPr lang="en-US" b="1" i="1" dirty="0">
                <a:solidFill>
                  <a:srgbClr val="FFFF00"/>
                </a:solidFill>
              </a:rPr>
              <a:t>)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print(f'{</a:t>
            </a:r>
            <a:r>
              <a:rPr lang="en-US" b="1" i="1" dirty="0" err="1">
                <a:solidFill>
                  <a:srgbClr val="FFFF00"/>
                </a:solidFill>
              </a:rPr>
              <a:t>post_response.status_code</a:t>
            </a:r>
            <a:r>
              <a:rPr lang="en-US" b="1" i="1" dirty="0">
                <a:solidFill>
                  <a:srgbClr val="FFFF00"/>
                </a:solidFill>
              </a:rPr>
              <a:t>} {</a:t>
            </a:r>
            <a:r>
              <a:rPr lang="en-US" b="1" i="1" dirty="0" err="1">
                <a:solidFill>
                  <a:srgbClr val="FFFF00"/>
                </a:solidFill>
              </a:rPr>
              <a:t>post_response.reason</a:t>
            </a:r>
            <a:r>
              <a:rPr lang="en-US" b="1" i="1" dirty="0">
                <a:solidFill>
                  <a:srgbClr val="FFFF00"/>
                </a:solidFill>
              </a:rPr>
              <a:t>}')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print(</a:t>
            </a:r>
            <a:r>
              <a:rPr lang="en-US" b="1" i="1" dirty="0" err="1">
                <a:solidFill>
                  <a:srgbClr val="FFFF00"/>
                </a:solidFill>
              </a:rPr>
              <a:t>post_response.json</a:t>
            </a:r>
            <a:r>
              <a:rPr lang="en-US" b="1" i="1" dirty="0">
                <a:solidFill>
                  <a:srgbClr val="FFFF00"/>
                </a:solidFill>
              </a:rPr>
              <a:t>())</a:t>
            </a:r>
          </a:p>
          <a:p>
            <a:pPr marL="457200" lvl="1" indent="0">
              <a:buNone/>
            </a:pPr>
            <a:endParaRPr lang="en-US" b="1" i="1" dirty="0">
              <a:solidFill>
                <a:srgbClr val="FFFF00"/>
              </a:solidFill>
            </a:endParaRPr>
          </a:p>
          <a:p>
            <a:pPr lvl="1"/>
            <a:r>
              <a:rPr lang="en-US" dirty="0"/>
              <a:t>The </a:t>
            </a:r>
            <a:r>
              <a:rPr lang="en-US" dirty="0" err="1"/>
              <a:t>DevNet</a:t>
            </a:r>
            <a:r>
              <a:rPr lang="en-US" dirty="0"/>
              <a:t> Sandbox does not allow POST/PUT operations </a:t>
            </a:r>
          </a:p>
          <a:p>
            <a:pPr lvl="1"/>
            <a:r>
              <a:rPr lang="en-US" dirty="0"/>
              <a:t>The </a:t>
            </a:r>
            <a:r>
              <a:rPr lang="en-US" i="1" dirty="0"/>
              <a:t>200 OK</a:t>
            </a:r>
            <a:r>
              <a:rPr lang="en-US" dirty="0"/>
              <a:t> response will have an empty body</a:t>
            </a:r>
          </a:p>
          <a:p>
            <a:pPr lvl="1"/>
            <a:r>
              <a:rPr lang="en-US" dirty="0"/>
              <a:t>A live APIC will return JSON data with new Tenant details</a:t>
            </a:r>
            <a:endParaRPr lang="en-US" b="1" i="1" dirty="0">
              <a:solidFill>
                <a:srgbClr val="FFFF0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9528C-333D-BF4A-844C-7BCC7757E8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98D1A2-1CD4-4A47-A0BC-C1215D1CD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3498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670A9-B06A-3448-BABA-FAD627500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9DACAD-17C1-C249-A498-C4A1A1ADD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55</a:t>
            </a:fld>
            <a:endParaRPr lang="en-US" dirty="0"/>
          </a:p>
        </p:txBody>
      </p:sp>
      <p:pic>
        <p:nvPicPr>
          <p:cNvPr id="3" name="python_aci_4" descr="python_aci_4">
            <a:hlinkClick r:id="" action="ppaction://media"/>
            <a:extLst>
              <a:ext uri="{FF2B5EF4-FFF2-40B4-BE49-F238E27FC236}">
                <a16:creationId xmlns:a16="http://schemas.microsoft.com/office/drawing/2014/main" id="{21E1B107-3414-A047-A066-3AA8CFD2072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938" y="1587"/>
            <a:ext cx="12184062" cy="6653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729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5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D6E4C-FC36-3E4C-9387-96DD20072D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14013"/>
            <a:ext cx="9144000" cy="2387600"/>
          </a:xfrm>
        </p:spPr>
        <p:txBody>
          <a:bodyPr/>
          <a:lstStyle/>
          <a:p>
            <a:r>
              <a:rPr lang="en-US" dirty="0"/>
              <a:t>Part V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51A0DE-9D64-5A48-94B5-5B4E427098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393688"/>
            <a:ext cx="9144000" cy="1655762"/>
          </a:xfrm>
        </p:spPr>
        <p:txBody>
          <a:bodyPr/>
          <a:lstStyle/>
          <a:p>
            <a:r>
              <a:rPr lang="en-US" dirty="0"/>
              <a:t>Cisco Platform APIs – DNA</a:t>
            </a:r>
          </a:p>
        </p:txBody>
      </p:sp>
    </p:spTree>
    <p:extLst>
      <p:ext uri="{BB962C8B-B14F-4D97-AF65-F5344CB8AC3E}">
        <p14:creationId xmlns:p14="http://schemas.microsoft.com/office/powerpoint/2010/main" val="2478690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3F575-354A-2940-BFCA-9CCF6B4D7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Digital Network Architecture (DNA)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82774F-7ED2-5544-84A3-E36874911B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is it?</a:t>
            </a:r>
          </a:p>
          <a:p>
            <a:pPr lvl="1"/>
            <a:r>
              <a:rPr lang="en-US" dirty="0"/>
              <a:t>Campus routing, switching, and wireless SDN solution (physical &amp; virtual)</a:t>
            </a:r>
          </a:p>
          <a:p>
            <a:pPr lvl="1"/>
            <a:r>
              <a:rPr lang="en-US" dirty="0"/>
              <a:t>Spans on-premises, co-location, &amp; public cloud environments</a:t>
            </a:r>
          </a:p>
          <a:p>
            <a:r>
              <a:rPr lang="en-US" dirty="0"/>
              <a:t>What is the controller?</a:t>
            </a:r>
          </a:p>
          <a:p>
            <a:pPr lvl="1"/>
            <a:r>
              <a:rPr lang="en-US" dirty="0"/>
              <a:t>DNA Center</a:t>
            </a:r>
          </a:p>
          <a:p>
            <a:r>
              <a:rPr lang="en-US" dirty="0"/>
              <a:t>REST API Details:</a:t>
            </a:r>
          </a:p>
          <a:p>
            <a:pPr lvl="1"/>
            <a:r>
              <a:rPr lang="en-US" dirty="0"/>
              <a:t>Transport - HTTPS</a:t>
            </a:r>
          </a:p>
          <a:p>
            <a:pPr lvl="1"/>
            <a:r>
              <a:rPr lang="en-US" dirty="0"/>
              <a:t>Methods – GET, POST, PUT &amp; DELETE</a:t>
            </a:r>
          </a:p>
          <a:p>
            <a:pPr lvl="1"/>
            <a:r>
              <a:rPr lang="en-US" dirty="0"/>
              <a:t>Content type – JSON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334516-EE7D-424E-9D4B-979F8C53BB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DCE2CF-870D-8442-9A14-D51A59D6E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582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3F575-354A-2940-BFCA-9CCF6B4D7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Digital Network Architecture (DNA)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82774F-7ED2-5544-84A3-E36874911B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644266" cy="4351338"/>
          </a:xfrm>
        </p:spPr>
        <p:txBody>
          <a:bodyPr>
            <a:normAutofit/>
          </a:bodyPr>
          <a:lstStyle/>
          <a:p>
            <a:r>
              <a:rPr lang="en-US" dirty="0"/>
              <a:t>Intent API Authentication</a:t>
            </a:r>
          </a:p>
          <a:p>
            <a:pPr lvl="1"/>
            <a:r>
              <a:rPr lang="en-US" dirty="0"/>
              <a:t>URL – </a:t>
            </a:r>
            <a:r>
              <a:rPr lang="en-US" b="1" i="1" dirty="0">
                <a:solidFill>
                  <a:srgbClr val="FFFF00"/>
                </a:solidFill>
              </a:rPr>
              <a:t>https://</a:t>
            </a:r>
            <a:r>
              <a:rPr lang="en-US" b="1" i="1" dirty="0" err="1">
                <a:solidFill>
                  <a:srgbClr val="FF0000"/>
                </a:solidFill>
              </a:rPr>
              <a:t>dnac-fqdn</a:t>
            </a:r>
            <a:r>
              <a:rPr lang="en-US" b="1" i="1" dirty="0">
                <a:solidFill>
                  <a:srgbClr val="FFFF00"/>
                </a:solidFill>
              </a:rPr>
              <a:t>/</a:t>
            </a:r>
            <a:r>
              <a:rPr lang="en-US" b="1" i="1" dirty="0" err="1">
                <a:solidFill>
                  <a:srgbClr val="FFFF00"/>
                </a:solidFill>
              </a:rPr>
              <a:t>dna</a:t>
            </a:r>
            <a:r>
              <a:rPr lang="en-US" b="1" i="1" dirty="0">
                <a:solidFill>
                  <a:srgbClr val="FFFF00"/>
                </a:solidFill>
              </a:rPr>
              <a:t>/system/</a:t>
            </a:r>
            <a:r>
              <a:rPr lang="en-US" b="1" i="1" dirty="0" err="1">
                <a:solidFill>
                  <a:srgbClr val="FFFF00"/>
                </a:solidFill>
              </a:rPr>
              <a:t>api</a:t>
            </a:r>
            <a:r>
              <a:rPr lang="en-US" b="1" i="1" dirty="0">
                <a:solidFill>
                  <a:srgbClr val="FFFF00"/>
                </a:solidFill>
              </a:rPr>
              <a:t>/v1/auth/token</a:t>
            </a:r>
            <a:endParaRPr lang="en-US" b="1" i="1" dirty="0"/>
          </a:p>
          <a:p>
            <a:pPr lvl="1"/>
            <a:r>
              <a:rPr lang="en-US" dirty="0"/>
              <a:t>Username and password sent in the header as HTTP Basic Authentication</a:t>
            </a:r>
          </a:p>
          <a:p>
            <a:pPr marL="457200" lvl="1" indent="0">
              <a:buNone/>
            </a:pPr>
            <a:endParaRPr lang="en-US" b="1" i="1" dirty="0">
              <a:solidFill>
                <a:srgbClr val="FFFF00"/>
              </a:solidFill>
            </a:endParaRPr>
          </a:p>
          <a:p>
            <a:pPr lvl="1"/>
            <a:r>
              <a:rPr lang="en-US" dirty="0"/>
              <a:t>HTTP response </a:t>
            </a:r>
            <a:r>
              <a:rPr lang="en-US" b="1" i="1" dirty="0">
                <a:solidFill>
                  <a:srgbClr val="FFFF00"/>
                </a:solidFill>
              </a:rPr>
              <a:t>body</a:t>
            </a:r>
            <a:r>
              <a:rPr lang="en-US" dirty="0"/>
              <a:t> includes a refreshable session token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{"Token":"</a:t>
            </a:r>
            <a:r>
              <a:rPr lang="en-US" b="1" i="1" dirty="0" err="1">
                <a:solidFill>
                  <a:srgbClr val="FF0000"/>
                </a:solidFill>
              </a:rPr>
              <a:t>token_id</a:t>
            </a:r>
            <a:r>
              <a:rPr lang="en-US" b="1" i="1" dirty="0">
                <a:solidFill>
                  <a:srgbClr val="FFFF00"/>
                </a:solidFill>
              </a:rPr>
              <a:t>"}</a:t>
            </a:r>
          </a:p>
          <a:p>
            <a:pPr marL="457200" lvl="1" indent="0">
              <a:buNone/>
            </a:pPr>
            <a:endParaRPr lang="en-US" b="1" i="1" dirty="0">
              <a:solidFill>
                <a:srgbClr val="FFFF00"/>
              </a:solidFill>
            </a:endParaRPr>
          </a:p>
          <a:p>
            <a:pPr lvl="1"/>
            <a:r>
              <a:rPr lang="en-US" dirty="0"/>
              <a:t>Subsequent requests must include the token as a header named </a:t>
            </a:r>
            <a:r>
              <a:rPr lang="en-US" b="1" i="1" dirty="0">
                <a:solidFill>
                  <a:srgbClr val="FFFF00"/>
                </a:solidFill>
              </a:rPr>
              <a:t>X-Auth-Token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{"X-Auth-Token":"</a:t>
            </a:r>
            <a:r>
              <a:rPr lang="en-US" b="1" i="1" dirty="0" err="1">
                <a:solidFill>
                  <a:srgbClr val="FF0000"/>
                </a:solidFill>
              </a:rPr>
              <a:t>token_id</a:t>
            </a:r>
            <a:r>
              <a:rPr lang="en-US" b="1" i="1" dirty="0">
                <a:solidFill>
                  <a:srgbClr val="FFFF00"/>
                </a:solidFill>
              </a:rPr>
              <a:t>"}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334516-EE7D-424E-9D4B-979F8C53BB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DCE2CF-870D-8442-9A14-D51A59D6E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1690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3F575-354A-2940-BFCA-9CCF6B4D7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Digital Network Architecture (DNA)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82774F-7ED2-5544-84A3-E36874911B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API documentation:</a:t>
            </a:r>
          </a:p>
          <a:p>
            <a:pPr lvl="1"/>
            <a:r>
              <a:rPr lang="en-US" dirty="0">
                <a:hlinkClick r:id="rId3"/>
              </a:rPr>
              <a:t>https://developer.cisco.com/docs/dna-center/api/1-3-3-x/</a:t>
            </a:r>
            <a:endParaRPr lang="en-US" dirty="0"/>
          </a:p>
          <a:p>
            <a:r>
              <a:rPr lang="en-US" dirty="0"/>
              <a:t>Lab Resources</a:t>
            </a:r>
          </a:p>
          <a:p>
            <a:pPr lvl="1"/>
            <a:r>
              <a:rPr lang="en-US" dirty="0"/>
              <a:t>WWT Platform</a:t>
            </a:r>
          </a:p>
          <a:p>
            <a:pPr lvl="2"/>
            <a:r>
              <a:rPr lang="en-US" dirty="0">
                <a:hlinkClick r:id="rId4"/>
              </a:rPr>
              <a:t>https://www.wwt.com/lab/network-automation-with-ansible-dna-center</a:t>
            </a:r>
            <a:endParaRPr lang="en-US" dirty="0"/>
          </a:p>
          <a:p>
            <a:pPr lvl="2"/>
            <a:r>
              <a:rPr lang="en-US" dirty="0">
                <a:hlinkClick r:id="rId5"/>
              </a:rPr>
              <a:t>https://www.wwt.com/lab/cisco-sd-access-wireless-lab</a:t>
            </a:r>
            <a:endParaRPr lang="en-US" dirty="0"/>
          </a:p>
          <a:p>
            <a:pPr lvl="2"/>
            <a:r>
              <a:rPr lang="en-US" dirty="0">
                <a:hlinkClick r:id="rId6"/>
              </a:rPr>
              <a:t>https://www.wwt.com/lab/cisco-sd-access-foundations-lab-1</a:t>
            </a:r>
            <a:endParaRPr lang="en-US" dirty="0"/>
          </a:p>
          <a:p>
            <a:pPr lvl="1"/>
            <a:r>
              <a:rPr lang="en-US" dirty="0"/>
              <a:t>Cisco </a:t>
            </a:r>
            <a:r>
              <a:rPr lang="en-US" dirty="0" err="1"/>
              <a:t>DevNet</a:t>
            </a:r>
            <a:endParaRPr lang="en-US" dirty="0"/>
          </a:p>
          <a:p>
            <a:pPr lvl="2"/>
            <a:r>
              <a:rPr lang="en-US" dirty="0">
                <a:hlinkClick r:id="rId7"/>
              </a:rPr>
              <a:t>https://developer.cisco.com/dnacenter/</a:t>
            </a:r>
            <a:endParaRPr lang="en-US" dirty="0"/>
          </a:p>
          <a:p>
            <a:pPr lvl="2"/>
            <a:r>
              <a:rPr lang="en-US" dirty="0"/>
              <a:t>Includes always-on sandbox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334516-EE7D-424E-9D4B-979F8C53BB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DCE2CF-870D-8442-9A14-D51A59D6E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9088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FF839-A9B1-C841-B0EB-A5759FA5D9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Are REST APIs Important?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39F2AF-56C8-A442-B927-5AF61B0CEE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746250"/>
          </a:xfrm>
        </p:spPr>
        <p:txBody>
          <a:bodyPr>
            <a:normAutofit/>
          </a:bodyPr>
          <a:lstStyle/>
          <a:p>
            <a:r>
              <a:rPr lang="en-US" dirty="0"/>
              <a:t>Primary mechanism to interact with many infrastructure systems</a:t>
            </a:r>
          </a:p>
          <a:p>
            <a:r>
              <a:rPr lang="en-US" dirty="0"/>
              <a:t>Simple method to make CRUD requests</a:t>
            </a:r>
          </a:p>
          <a:p>
            <a:r>
              <a:rPr lang="en-US" dirty="0"/>
              <a:t>Portable syntax between REST clients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ADD79F2-E412-0E45-A11E-BA98D57CE18E}"/>
              </a:ext>
            </a:extLst>
          </p:cNvPr>
          <p:cNvSpPr txBox="1">
            <a:spLocks/>
          </p:cNvSpPr>
          <p:nvPr/>
        </p:nvSpPr>
        <p:spPr>
          <a:xfrm>
            <a:off x="363880" y="4849792"/>
            <a:ext cx="11676444" cy="6134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solidFill>
                  <a:srgbClr val="FFFF00"/>
                </a:solidFill>
              </a:rPr>
              <a:t>Translation – REST APIs are the foundation of automated infrastructures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419DE4-1BD1-104F-9E50-A2C125BB9D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D67815-2405-DE47-89A0-00548675D8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1967DB92-2CA2-4542-8835-E8EBE400FD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870868">
            <a:off x="4407451" y="780407"/>
            <a:ext cx="3377096" cy="5297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08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3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DF7CD-7263-9840-AE80-6F1B7FA6A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cURL</a:t>
            </a:r>
            <a:r>
              <a:rPr lang="en-US" dirty="0"/>
              <a:t> – </a:t>
            </a:r>
            <a:r>
              <a:rPr lang="en-US" dirty="0" err="1"/>
              <a:t>DevNet</a:t>
            </a:r>
            <a:r>
              <a:rPr lang="en-US" dirty="0"/>
              <a:t> Always-On DNAC Sandbox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10A140-16FE-F54F-9766-D3A50E4E4F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667035" cy="4351338"/>
          </a:xfrm>
        </p:spPr>
        <p:txBody>
          <a:bodyPr>
            <a:normAutofit/>
          </a:bodyPr>
          <a:lstStyle/>
          <a:p>
            <a:r>
              <a:rPr lang="en-US" dirty="0"/>
              <a:t>Step 1 – Authenticate &amp; retrieve a session token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curl -X POST -</a:t>
            </a:r>
            <a:r>
              <a:rPr lang="en-US" b="1" i="1" dirty="0" err="1">
                <a:solidFill>
                  <a:srgbClr val="FFFF00"/>
                </a:solidFill>
              </a:rPr>
              <a:t>iu</a:t>
            </a:r>
            <a:r>
              <a:rPr lang="en-US" b="1" i="1" dirty="0">
                <a:solidFill>
                  <a:srgbClr val="FFFF00"/>
                </a:solidFill>
              </a:rPr>
              <a:t> 'devnetuser:Cisco123!' -H 'Content-Type: application/json' \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--</a:t>
            </a:r>
            <a:r>
              <a:rPr lang="en-US" b="1" i="1" dirty="0" err="1">
                <a:solidFill>
                  <a:srgbClr val="FFFF00"/>
                </a:solidFill>
              </a:rPr>
              <a:t>url</a:t>
            </a:r>
            <a:r>
              <a:rPr lang="en-US" b="1" i="1" dirty="0">
                <a:solidFill>
                  <a:srgbClr val="FFFF00"/>
                </a:solidFill>
              </a:rPr>
              <a:t> https://</a:t>
            </a:r>
            <a:r>
              <a:rPr lang="en-US" b="1" i="1" dirty="0" err="1">
                <a:solidFill>
                  <a:srgbClr val="FFFF00"/>
                </a:solidFill>
              </a:rPr>
              <a:t>sandboxdnac.cisco.com</a:t>
            </a:r>
            <a:r>
              <a:rPr lang="en-US" b="1" i="1" dirty="0">
                <a:solidFill>
                  <a:srgbClr val="FFFF00"/>
                </a:solidFill>
              </a:rPr>
              <a:t>/</a:t>
            </a:r>
            <a:r>
              <a:rPr lang="en-US" b="1" i="1" dirty="0" err="1">
                <a:solidFill>
                  <a:srgbClr val="FFFF00"/>
                </a:solidFill>
              </a:rPr>
              <a:t>dna</a:t>
            </a:r>
            <a:r>
              <a:rPr lang="en-US" b="1" i="1" dirty="0">
                <a:solidFill>
                  <a:srgbClr val="FFFF00"/>
                </a:solidFill>
              </a:rPr>
              <a:t>/system/</a:t>
            </a:r>
            <a:r>
              <a:rPr lang="en-US" b="1" i="1" dirty="0" err="1">
                <a:solidFill>
                  <a:srgbClr val="FFFF00"/>
                </a:solidFill>
              </a:rPr>
              <a:t>api</a:t>
            </a:r>
            <a:r>
              <a:rPr lang="en-US" b="1" i="1" dirty="0">
                <a:solidFill>
                  <a:srgbClr val="FFFF00"/>
                </a:solidFill>
              </a:rPr>
              <a:t>/v1/auth/token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	</a:t>
            </a:r>
          </a:p>
          <a:p>
            <a:r>
              <a:rPr lang="en-US" dirty="0"/>
              <a:t>Step 2 – Store the token in an environment variable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export DNAC_TOKEN=</a:t>
            </a:r>
            <a:r>
              <a:rPr lang="en-US" b="1" i="1" dirty="0" err="1">
                <a:solidFill>
                  <a:srgbClr val="FF0000"/>
                </a:solidFill>
              </a:rPr>
              <a:t>token_id</a:t>
            </a:r>
            <a:r>
              <a:rPr lang="en-US" b="1" i="1" dirty="0">
                <a:solidFill>
                  <a:srgbClr val="FF0000"/>
                </a:solidFill>
              </a:rPr>
              <a:t> </a:t>
            </a:r>
            <a:r>
              <a:rPr lang="en-US" b="1" i="1" dirty="0"/>
              <a:t># copy/paste the token from the response</a:t>
            </a:r>
          </a:p>
          <a:p>
            <a:pPr marL="457200" lvl="1" indent="0">
              <a:buNone/>
            </a:pPr>
            <a:r>
              <a:rPr lang="en-US" b="1" i="1" dirty="0"/>
              <a:t>	</a:t>
            </a:r>
            <a:endParaRPr lang="en-US" dirty="0"/>
          </a:p>
          <a:p>
            <a:r>
              <a:rPr lang="en-US" dirty="0"/>
              <a:t>Step 3 – Get a list of DNAC devices with the stored token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curl --</a:t>
            </a:r>
            <a:r>
              <a:rPr lang="en-US" b="1" i="1" dirty="0" err="1">
                <a:solidFill>
                  <a:srgbClr val="FFFF00"/>
                </a:solidFill>
              </a:rPr>
              <a:t>url</a:t>
            </a:r>
            <a:r>
              <a:rPr lang="en-US" b="1" i="1" dirty="0">
                <a:solidFill>
                  <a:srgbClr val="FFFF00"/>
                </a:solidFill>
              </a:rPr>
              <a:t> https://</a:t>
            </a:r>
            <a:r>
              <a:rPr lang="en-US" b="1" i="1" dirty="0" err="1">
                <a:solidFill>
                  <a:srgbClr val="FFFF00"/>
                </a:solidFill>
              </a:rPr>
              <a:t>sandboxdnac.cisco.com</a:t>
            </a:r>
            <a:r>
              <a:rPr lang="en-US" b="1" i="1" dirty="0">
                <a:solidFill>
                  <a:srgbClr val="FFFF00"/>
                </a:solidFill>
              </a:rPr>
              <a:t>/</a:t>
            </a:r>
            <a:r>
              <a:rPr lang="en-US" b="1" i="1" dirty="0" err="1">
                <a:solidFill>
                  <a:srgbClr val="FFFF00"/>
                </a:solidFill>
              </a:rPr>
              <a:t>dna</a:t>
            </a:r>
            <a:r>
              <a:rPr lang="en-US" b="1" i="1" dirty="0">
                <a:solidFill>
                  <a:srgbClr val="FFFF00"/>
                </a:solidFill>
              </a:rPr>
              <a:t>/intent/</a:t>
            </a:r>
            <a:r>
              <a:rPr lang="en-US" b="1" i="1" dirty="0" err="1">
                <a:solidFill>
                  <a:srgbClr val="FFFF00"/>
                </a:solidFill>
              </a:rPr>
              <a:t>api</a:t>
            </a:r>
            <a:r>
              <a:rPr lang="en-US" b="1" i="1" dirty="0">
                <a:solidFill>
                  <a:srgbClr val="FFFF00"/>
                </a:solidFill>
              </a:rPr>
              <a:t>/v1/network-device \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-H 'Content-Type: application/json' -H 'X-Auth-Token:'$DNAC_TOKEN -</a:t>
            </a:r>
            <a:r>
              <a:rPr lang="en-US" b="1" i="1" dirty="0" err="1">
                <a:solidFill>
                  <a:srgbClr val="FFFF00"/>
                </a:solidFill>
              </a:rPr>
              <a:t>i</a:t>
            </a:r>
            <a:endParaRPr lang="en-US" b="1" i="1" dirty="0">
              <a:solidFill>
                <a:srgbClr val="FFFF0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9528C-333D-BF4A-844C-7BCC7757E8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98D1A2-1CD4-4A47-A0BC-C1215D1CD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1366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670A9-B06A-3448-BABA-FAD627500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9DACAD-17C1-C249-A498-C4A1A1ADD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61</a:t>
            </a:fld>
            <a:endParaRPr lang="en-US" dirty="0"/>
          </a:p>
        </p:txBody>
      </p:sp>
      <p:pic>
        <p:nvPicPr>
          <p:cNvPr id="2" name="curl_dnac_1" descr="curl_dnac_1">
            <a:hlinkClick r:id="" action="ppaction://media"/>
            <a:extLst>
              <a:ext uri="{FF2B5EF4-FFF2-40B4-BE49-F238E27FC236}">
                <a16:creationId xmlns:a16="http://schemas.microsoft.com/office/drawing/2014/main" id="{6CFE2F04-785F-C645-8992-1C88CBFB074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350" y="1587"/>
            <a:ext cx="12185650" cy="6654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126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54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DF7CD-7263-9840-AE80-6F1B7FA6A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cURL</a:t>
            </a:r>
            <a:r>
              <a:rPr lang="en-US" dirty="0"/>
              <a:t> – </a:t>
            </a:r>
            <a:r>
              <a:rPr lang="en-US" dirty="0" err="1"/>
              <a:t>DevNet</a:t>
            </a:r>
            <a:r>
              <a:rPr lang="en-US" dirty="0"/>
              <a:t> Always-On DNAC Sandbox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10A140-16FE-F54F-9766-D3A50E4E4F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667035" cy="4351338"/>
          </a:xfrm>
        </p:spPr>
        <p:txBody>
          <a:bodyPr/>
          <a:lstStyle/>
          <a:p>
            <a:r>
              <a:rPr lang="en-US" dirty="0"/>
              <a:t>Step 4 – Run a ‘show version’ command on a device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curl -</a:t>
            </a:r>
            <a:r>
              <a:rPr lang="en-US" b="1" i="1" dirty="0" err="1">
                <a:solidFill>
                  <a:srgbClr val="FFFF00"/>
                </a:solidFill>
              </a:rPr>
              <a:t>iX</a:t>
            </a:r>
            <a:r>
              <a:rPr lang="en-US" b="1" i="1" dirty="0">
                <a:solidFill>
                  <a:srgbClr val="FFFF00"/>
                </a:solidFill>
              </a:rPr>
              <a:t> POST \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-H 'Content-Type: application/json' -H 'X-Auth-Token:'$DNAC_TOKEN \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--</a:t>
            </a:r>
            <a:r>
              <a:rPr lang="en-US" b="1" i="1" dirty="0" err="1">
                <a:solidFill>
                  <a:srgbClr val="FFFF00"/>
                </a:solidFill>
              </a:rPr>
              <a:t>url</a:t>
            </a:r>
            <a:r>
              <a:rPr lang="en-US" b="1" i="1" dirty="0">
                <a:solidFill>
                  <a:srgbClr val="FFFF00"/>
                </a:solidFill>
              </a:rPr>
              <a:t> https://</a:t>
            </a:r>
            <a:r>
              <a:rPr lang="en-US" b="1" i="1" dirty="0" err="1">
                <a:solidFill>
                  <a:srgbClr val="FFFF00"/>
                </a:solidFill>
              </a:rPr>
              <a:t>sandboxdnac.cisco.com</a:t>
            </a:r>
            <a:r>
              <a:rPr lang="en-US" b="1" i="1" dirty="0">
                <a:solidFill>
                  <a:srgbClr val="FFFF00"/>
                </a:solidFill>
              </a:rPr>
              <a:t>/</a:t>
            </a:r>
            <a:r>
              <a:rPr lang="en-US" b="1" i="1" dirty="0" err="1">
                <a:solidFill>
                  <a:srgbClr val="FFFF00"/>
                </a:solidFill>
              </a:rPr>
              <a:t>dna</a:t>
            </a:r>
            <a:r>
              <a:rPr lang="en-US" b="1" i="1" dirty="0">
                <a:solidFill>
                  <a:srgbClr val="FFFF00"/>
                </a:solidFill>
              </a:rPr>
              <a:t>/intent/</a:t>
            </a:r>
            <a:r>
              <a:rPr lang="en-US" b="1" i="1" dirty="0" err="1">
                <a:solidFill>
                  <a:srgbClr val="FFFF00"/>
                </a:solidFill>
              </a:rPr>
              <a:t>api</a:t>
            </a:r>
            <a:r>
              <a:rPr lang="en-US" b="1" i="1" dirty="0">
                <a:solidFill>
                  <a:srgbClr val="FFFF00"/>
                </a:solidFill>
              </a:rPr>
              <a:t>/v1/network-device-</a:t>
            </a:r>
            <a:r>
              <a:rPr lang="en-US" b="1" i="1" dirty="0" err="1">
                <a:solidFill>
                  <a:srgbClr val="FFFF00"/>
                </a:solidFill>
              </a:rPr>
              <a:t>poller</a:t>
            </a:r>
            <a:r>
              <a:rPr lang="en-US" b="1" i="1" dirty="0">
                <a:solidFill>
                  <a:srgbClr val="FFFF00"/>
                </a:solidFill>
              </a:rPr>
              <a:t>/cli/read-request \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--data-raw '{"</a:t>
            </a:r>
            <a:r>
              <a:rPr lang="en-US" b="1" i="1" dirty="0" err="1">
                <a:solidFill>
                  <a:srgbClr val="FFFF00"/>
                </a:solidFill>
              </a:rPr>
              <a:t>name":"show</a:t>
            </a:r>
            <a:r>
              <a:rPr lang="en-US" b="1" i="1" dirty="0">
                <a:solidFill>
                  <a:srgbClr val="FFFF00"/>
                </a:solidFill>
              </a:rPr>
              <a:t> </a:t>
            </a:r>
            <a:r>
              <a:rPr lang="en-US" b="1" i="1" dirty="0" err="1">
                <a:solidFill>
                  <a:srgbClr val="FFFF00"/>
                </a:solidFill>
              </a:rPr>
              <a:t>ver</a:t>
            </a:r>
            <a:r>
              <a:rPr lang="en-US" b="1" i="1" dirty="0">
                <a:solidFill>
                  <a:srgbClr val="FFFF00"/>
                </a:solidFill>
              </a:rPr>
              <a:t>","commands":["show </a:t>
            </a:r>
            <a:r>
              <a:rPr lang="en-US" b="1" i="1" dirty="0" err="1">
                <a:solidFill>
                  <a:srgbClr val="FFFF00"/>
                </a:solidFill>
              </a:rPr>
              <a:t>ver</a:t>
            </a:r>
            <a:r>
              <a:rPr lang="en-US" b="1" i="1" dirty="0">
                <a:solidFill>
                  <a:srgbClr val="FFFF00"/>
                </a:solidFill>
              </a:rPr>
              <a:t>"],"</a:t>
            </a:r>
            <a:r>
              <a:rPr lang="en-US" b="1" i="1" dirty="0" err="1">
                <a:solidFill>
                  <a:srgbClr val="FFFF00"/>
                </a:solidFill>
              </a:rPr>
              <a:t>deviceUuids</a:t>
            </a:r>
            <a:r>
              <a:rPr lang="en-US" b="1" i="1" dirty="0">
                <a:solidFill>
                  <a:srgbClr val="FFFF00"/>
                </a:solidFill>
              </a:rPr>
              <a:t>":["3e48558a-237a-4bca-8823-0580b88c6acf"]}'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The </a:t>
            </a:r>
            <a:r>
              <a:rPr lang="en-US" dirty="0" err="1"/>
              <a:t>DevNet</a:t>
            </a:r>
            <a:r>
              <a:rPr lang="en-US" dirty="0"/>
              <a:t> Sandbox does not allow POST/PUT operations </a:t>
            </a:r>
          </a:p>
          <a:p>
            <a:pPr lvl="1"/>
            <a:r>
              <a:rPr lang="en-US" dirty="0"/>
              <a:t>The response code and reason will be </a:t>
            </a:r>
            <a:r>
              <a:rPr lang="en-US" i="1" dirty="0"/>
              <a:t>403 Forbidden</a:t>
            </a:r>
          </a:p>
          <a:p>
            <a:pPr lvl="1"/>
            <a:r>
              <a:rPr lang="en-US" dirty="0"/>
              <a:t>A live DNAC system will return JSON data with the device response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9528C-333D-BF4A-844C-7BCC7757E8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98D1A2-1CD4-4A47-A0BC-C1215D1CD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5734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670A9-B06A-3448-BABA-FAD627500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9DACAD-17C1-C249-A498-C4A1A1ADD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63</a:t>
            </a:fld>
            <a:endParaRPr lang="en-US" dirty="0"/>
          </a:p>
        </p:txBody>
      </p:sp>
      <p:pic>
        <p:nvPicPr>
          <p:cNvPr id="3" name="curl_dnac_2" descr="curl_dnac_2">
            <a:hlinkClick r:id="" action="ppaction://media"/>
            <a:extLst>
              <a:ext uri="{FF2B5EF4-FFF2-40B4-BE49-F238E27FC236}">
                <a16:creationId xmlns:a16="http://schemas.microsoft.com/office/drawing/2014/main" id="{2D53643B-4E5E-BD46-AC6E-501D7EA5B35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350" y="1588"/>
            <a:ext cx="12185650" cy="6654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863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0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DF7CD-7263-9840-AE80-6F1B7FA6A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– </a:t>
            </a:r>
            <a:r>
              <a:rPr lang="en-US" dirty="0" err="1"/>
              <a:t>DevNet</a:t>
            </a:r>
            <a:r>
              <a:rPr lang="en-US" dirty="0"/>
              <a:t> Always-On DNAC Sandbox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10A140-16FE-F54F-9766-D3A50E4E4F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782782" cy="489585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Step 1 – Authenticate &amp; retrieve a session token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import requests</a:t>
            </a:r>
          </a:p>
          <a:p>
            <a:pPr marL="457200" lvl="1" indent="0">
              <a:buNone/>
            </a:pPr>
            <a:r>
              <a:rPr lang="en-US" b="1" i="1" dirty="0" err="1">
                <a:solidFill>
                  <a:srgbClr val="FFFF00"/>
                </a:solidFill>
              </a:rPr>
              <a:t>auth_url</a:t>
            </a:r>
            <a:r>
              <a:rPr lang="en-US" b="1" i="1" dirty="0">
                <a:solidFill>
                  <a:srgbClr val="FFFF00"/>
                </a:solidFill>
              </a:rPr>
              <a:t> = 'https://</a:t>
            </a:r>
            <a:r>
              <a:rPr lang="en-US" b="1" i="1" dirty="0" err="1">
                <a:solidFill>
                  <a:srgbClr val="FFFF00"/>
                </a:solidFill>
              </a:rPr>
              <a:t>sandboxdnac.cisco.com</a:t>
            </a:r>
            <a:r>
              <a:rPr lang="en-US" b="1" i="1" dirty="0">
                <a:solidFill>
                  <a:srgbClr val="FFFF00"/>
                </a:solidFill>
              </a:rPr>
              <a:t>/</a:t>
            </a:r>
            <a:r>
              <a:rPr lang="en-US" b="1" i="1" dirty="0" err="1">
                <a:solidFill>
                  <a:srgbClr val="FFFF00"/>
                </a:solidFill>
              </a:rPr>
              <a:t>dna</a:t>
            </a:r>
            <a:r>
              <a:rPr lang="en-US" b="1" i="1" dirty="0">
                <a:solidFill>
                  <a:srgbClr val="FFFF00"/>
                </a:solidFill>
              </a:rPr>
              <a:t>/system/</a:t>
            </a:r>
            <a:r>
              <a:rPr lang="en-US" b="1" i="1" dirty="0" err="1">
                <a:solidFill>
                  <a:srgbClr val="FFFF00"/>
                </a:solidFill>
              </a:rPr>
              <a:t>api</a:t>
            </a:r>
            <a:r>
              <a:rPr lang="en-US" b="1" i="1" dirty="0">
                <a:solidFill>
                  <a:srgbClr val="FFFF00"/>
                </a:solidFill>
              </a:rPr>
              <a:t>/v1/auth/token'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headers = {'</a:t>
            </a:r>
            <a:r>
              <a:rPr lang="en-US" b="1" i="1" dirty="0" err="1">
                <a:solidFill>
                  <a:srgbClr val="FFFF00"/>
                </a:solidFill>
              </a:rPr>
              <a:t>Content-Type':'application</a:t>
            </a:r>
            <a:r>
              <a:rPr lang="en-US" b="1" i="1" dirty="0">
                <a:solidFill>
                  <a:srgbClr val="FFFF00"/>
                </a:solidFill>
              </a:rPr>
              <a:t>/json'}</a:t>
            </a:r>
          </a:p>
          <a:p>
            <a:pPr marL="457200" lvl="1" indent="0">
              <a:buNone/>
            </a:pPr>
            <a:r>
              <a:rPr lang="en-US" b="1" i="1" dirty="0" err="1">
                <a:solidFill>
                  <a:srgbClr val="FFFF00"/>
                </a:solidFill>
              </a:rPr>
              <a:t>auth_data</a:t>
            </a:r>
            <a:r>
              <a:rPr lang="en-US" b="1" i="1" dirty="0">
                <a:solidFill>
                  <a:srgbClr val="FFFF00"/>
                </a:solidFill>
              </a:rPr>
              <a:t> = ('</a:t>
            </a:r>
            <a:r>
              <a:rPr lang="en-US" b="1" i="1" dirty="0" err="1">
                <a:solidFill>
                  <a:srgbClr val="FFFF00"/>
                </a:solidFill>
              </a:rPr>
              <a:t>devnetuser</a:t>
            </a:r>
            <a:r>
              <a:rPr lang="en-US" b="1" i="1" dirty="0">
                <a:solidFill>
                  <a:srgbClr val="FFFF00"/>
                </a:solidFill>
              </a:rPr>
              <a:t>', 'Cisco123!')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response = </a:t>
            </a:r>
            <a:r>
              <a:rPr lang="en-US" b="1" i="1" dirty="0" err="1">
                <a:solidFill>
                  <a:srgbClr val="FFFF00"/>
                </a:solidFill>
              </a:rPr>
              <a:t>requests.post</a:t>
            </a:r>
            <a:r>
              <a:rPr lang="en-US" b="1" i="1" dirty="0">
                <a:solidFill>
                  <a:srgbClr val="FFFF00"/>
                </a:solidFill>
              </a:rPr>
              <a:t>(</a:t>
            </a:r>
            <a:r>
              <a:rPr lang="en-US" b="1" i="1" dirty="0" err="1">
                <a:solidFill>
                  <a:srgbClr val="FFFF00"/>
                </a:solidFill>
              </a:rPr>
              <a:t>auth_url</a:t>
            </a:r>
            <a:r>
              <a:rPr lang="en-US" b="1" i="1" dirty="0">
                <a:solidFill>
                  <a:srgbClr val="FFFF00"/>
                </a:solidFill>
              </a:rPr>
              <a:t>, headers=headers, auth=</a:t>
            </a:r>
            <a:r>
              <a:rPr lang="en-US" b="1" i="1" dirty="0" err="1">
                <a:solidFill>
                  <a:srgbClr val="FFFF00"/>
                </a:solidFill>
              </a:rPr>
              <a:t>auth_data</a:t>
            </a:r>
            <a:r>
              <a:rPr lang="en-US" b="1" i="1" dirty="0">
                <a:solidFill>
                  <a:srgbClr val="FFFF00"/>
                </a:solidFill>
              </a:rPr>
              <a:t>)</a:t>
            </a:r>
            <a:endParaRPr lang="en-US" b="1" i="1" dirty="0"/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print(</a:t>
            </a:r>
            <a:r>
              <a:rPr lang="en-US" b="1" i="1" dirty="0" err="1">
                <a:solidFill>
                  <a:srgbClr val="FFFF00"/>
                </a:solidFill>
              </a:rPr>
              <a:t>response.json</a:t>
            </a:r>
            <a:r>
              <a:rPr lang="en-US" b="1" i="1" dirty="0">
                <a:solidFill>
                  <a:srgbClr val="FFFF00"/>
                </a:solidFill>
              </a:rPr>
              <a:t>()) </a:t>
            </a:r>
            <a:r>
              <a:rPr lang="en-US" b="1" i="1" dirty="0"/>
              <a:t># display the session token</a:t>
            </a:r>
          </a:p>
          <a:p>
            <a:pPr marL="457200" lvl="1" indent="0">
              <a:buNone/>
            </a:pPr>
            <a:endParaRPr lang="en-US" b="1" i="1" dirty="0"/>
          </a:p>
          <a:p>
            <a:r>
              <a:rPr lang="en-US" dirty="0"/>
              <a:t>Step 2 – Store the session token in a variable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token = {'X-Auth-Token':</a:t>
            </a:r>
            <a:r>
              <a:rPr lang="en-US" b="1" i="1" dirty="0" err="1">
                <a:solidFill>
                  <a:srgbClr val="FFFF00"/>
                </a:solidFill>
              </a:rPr>
              <a:t>response.json</a:t>
            </a:r>
            <a:r>
              <a:rPr lang="en-US" b="1" i="1" dirty="0">
                <a:solidFill>
                  <a:srgbClr val="FFFF00"/>
                </a:solidFill>
              </a:rPr>
              <a:t>()['Token']}</a:t>
            </a:r>
          </a:p>
          <a:p>
            <a:pPr marL="457200" lvl="1" indent="0">
              <a:buNone/>
            </a:pPr>
            <a:r>
              <a:rPr lang="en-US" b="1" i="1" dirty="0" err="1">
                <a:solidFill>
                  <a:srgbClr val="FFFF00"/>
                </a:solidFill>
              </a:rPr>
              <a:t>headers.update</a:t>
            </a:r>
            <a:r>
              <a:rPr lang="en-US" b="1" i="1" dirty="0">
                <a:solidFill>
                  <a:srgbClr val="FFFF00"/>
                </a:solidFill>
              </a:rPr>
              <a:t>(token)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print(headers) </a:t>
            </a:r>
            <a:r>
              <a:rPr lang="en-US" b="1" i="1" dirty="0"/>
              <a:t># display the updated headers</a:t>
            </a:r>
            <a:endParaRPr lang="en-US" b="1" i="1" dirty="0">
              <a:solidFill>
                <a:srgbClr val="FFFF0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9528C-333D-BF4A-844C-7BCC7757E8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98D1A2-1CD4-4A47-A0BC-C1215D1CD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8658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670A9-B06A-3448-BABA-FAD627500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9DACAD-17C1-C249-A498-C4A1A1ADD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65</a:t>
            </a:fld>
            <a:endParaRPr lang="en-US" dirty="0"/>
          </a:p>
        </p:txBody>
      </p:sp>
      <p:pic>
        <p:nvPicPr>
          <p:cNvPr id="7" name="python_dnac_1" descr="python_dnac_1">
            <a:hlinkClick r:id="" action="ppaction://media"/>
            <a:extLst>
              <a:ext uri="{FF2B5EF4-FFF2-40B4-BE49-F238E27FC236}">
                <a16:creationId xmlns:a16="http://schemas.microsoft.com/office/drawing/2014/main" id="{5BFB7D66-74C2-B54B-9EEF-50B254EABB5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938" y="3175"/>
            <a:ext cx="12184062" cy="6653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080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278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DF7CD-7263-9840-AE80-6F1B7FA6A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– </a:t>
            </a:r>
            <a:r>
              <a:rPr lang="en-US" dirty="0" err="1"/>
              <a:t>DevNet</a:t>
            </a:r>
            <a:r>
              <a:rPr lang="en-US" dirty="0"/>
              <a:t> Always-On DNAC Sandbox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10A140-16FE-F54F-9766-D3A50E4E4F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79552" cy="4351338"/>
          </a:xfrm>
        </p:spPr>
        <p:txBody>
          <a:bodyPr>
            <a:normAutofit/>
          </a:bodyPr>
          <a:lstStyle/>
          <a:p>
            <a:r>
              <a:rPr lang="en-US" dirty="0"/>
              <a:t>Step 3 – Get a list of DNAC devices with the stored token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from </a:t>
            </a:r>
            <a:r>
              <a:rPr lang="en-US" b="1" i="1" dirty="0" err="1">
                <a:solidFill>
                  <a:srgbClr val="FFFF00"/>
                </a:solidFill>
              </a:rPr>
              <a:t>pprint</a:t>
            </a:r>
            <a:r>
              <a:rPr lang="en-US" b="1" i="1" dirty="0">
                <a:solidFill>
                  <a:srgbClr val="FFFF00"/>
                </a:solidFill>
              </a:rPr>
              <a:t> import </a:t>
            </a:r>
            <a:r>
              <a:rPr lang="en-US" b="1" i="1" dirty="0" err="1">
                <a:solidFill>
                  <a:srgbClr val="FFFF00"/>
                </a:solidFill>
              </a:rPr>
              <a:t>pprint</a:t>
            </a:r>
            <a:endParaRPr lang="en-US" b="1" i="1" dirty="0">
              <a:solidFill>
                <a:srgbClr val="FFFF00"/>
              </a:solidFill>
            </a:endParaRPr>
          </a:p>
          <a:p>
            <a:pPr marL="457200" lvl="1" indent="0">
              <a:buNone/>
            </a:pPr>
            <a:r>
              <a:rPr lang="en-US" b="1" i="1" dirty="0" err="1">
                <a:solidFill>
                  <a:srgbClr val="FFFF00"/>
                </a:solidFill>
              </a:rPr>
              <a:t>get_url</a:t>
            </a:r>
            <a:r>
              <a:rPr lang="en-US" b="1" i="1" dirty="0">
                <a:solidFill>
                  <a:srgbClr val="FFFF00"/>
                </a:solidFill>
              </a:rPr>
              <a:t> = 'https://</a:t>
            </a:r>
            <a:r>
              <a:rPr lang="en-US" b="1" i="1" dirty="0" err="1">
                <a:solidFill>
                  <a:srgbClr val="FFFF00"/>
                </a:solidFill>
              </a:rPr>
              <a:t>sandboxdnac.cisco.com</a:t>
            </a:r>
            <a:r>
              <a:rPr lang="en-US" b="1" i="1" dirty="0">
                <a:solidFill>
                  <a:srgbClr val="FFFF00"/>
                </a:solidFill>
              </a:rPr>
              <a:t>/</a:t>
            </a:r>
            <a:r>
              <a:rPr lang="en-US" b="1" i="1" dirty="0" err="1">
                <a:solidFill>
                  <a:srgbClr val="FFFF00"/>
                </a:solidFill>
              </a:rPr>
              <a:t>dna</a:t>
            </a:r>
            <a:r>
              <a:rPr lang="en-US" b="1" i="1" dirty="0">
                <a:solidFill>
                  <a:srgbClr val="FFFF00"/>
                </a:solidFill>
              </a:rPr>
              <a:t>/intent/</a:t>
            </a:r>
            <a:r>
              <a:rPr lang="en-US" b="1" i="1" dirty="0" err="1">
                <a:solidFill>
                  <a:srgbClr val="FFFF00"/>
                </a:solidFill>
              </a:rPr>
              <a:t>api</a:t>
            </a:r>
            <a:r>
              <a:rPr lang="en-US" b="1" i="1" dirty="0">
                <a:solidFill>
                  <a:srgbClr val="FFFF00"/>
                </a:solidFill>
              </a:rPr>
              <a:t>/v1/network-device'</a:t>
            </a:r>
          </a:p>
          <a:p>
            <a:pPr marL="457200" lvl="1" indent="0">
              <a:buNone/>
            </a:pPr>
            <a:r>
              <a:rPr lang="en-US" b="1" i="1" dirty="0" err="1">
                <a:solidFill>
                  <a:srgbClr val="FFFF00"/>
                </a:solidFill>
              </a:rPr>
              <a:t>get_response</a:t>
            </a:r>
            <a:r>
              <a:rPr lang="en-US" b="1" i="1" dirty="0">
                <a:solidFill>
                  <a:srgbClr val="FFFF00"/>
                </a:solidFill>
              </a:rPr>
              <a:t> = </a:t>
            </a:r>
            <a:r>
              <a:rPr lang="en-US" b="1" i="1" dirty="0" err="1">
                <a:solidFill>
                  <a:srgbClr val="FFFF00"/>
                </a:solidFill>
              </a:rPr>
              <a:t>requests.get</a:t>
            </a:r>
            <a:r>
              <a:rPr lang="en-US" b="1" i="1" dirty="0">
                <a:solidFill>
                  <a:srgbClr val="FFFF00"/>
                </a:solidFill>
              </a:rPr>
              <a:t>(</a:t>
            </a:r>
            <a:r>
              <a:rPr lang="en-US" b="1" i="1" dirty="0" err="1">
                <a:solidFill>
                  <a:srgbClr val="FFFF00"/>
                </a:solidFill>
              </a:rPr>
              <a:t>get_url</a:t>
            </a:r>
            <a:r>
              <a:rPr lang="en-US" b="1" i="1" dirty="0">
                <a:solidFill>
                  <a:srgbClr val="FFFF00"/>
                </a:solidFill>
              </a:rPr>
              <a:t>, headers=headers)</a:t>
            </a:r>
          </a:p>
          <a:p>
            <a:pPr marL="457200" lvl="1" indent="0">
              <a:buNone/>
            </a:pPr>
            <a:r>
              <a:rPr lang="en-US" b="1" i="1" dirty="0" err="1">
                <a:solidFill>
                  <a:srgbClr val="FFFF00"/>
                </a:solidFill>
              </a:rPr>
              <a:t>pprint</a:t>
            </a:r>
            <a:r>
              <a:rPr lang="en-US" b="1" i="1" dirty="0">
                <a:solidFill>
                  <a:srgbClr val="FFFF00"/>
                </a:solidFill>
              </a:rPr>
              <a:t>(</a:t>
            </a:r>
            <a:r>
              <a:rPr lang="en-US" b="1" i="1" dirty="0" err="1">
                <a:solidFill>
                  <a:srgbClr val="FFFF00"/>
                </a:solidFill>
              </a:rPr>
              <a:t>get_response.json</a:t>
            </a:r>
            <a:r>
              <a:rPr lang="en-US" b="1" i="1" dirty="0">
                <a:solidFill>
                  <a:srgbClr val="FFFF00"/>
                </a:solidFill>
              </a:rPr>
              <a:t>()) </a:t>
            </a:r>
            <a:r>
              <a:rPr lang="en-US" b="1" i="1" dirty="0"/>
              <a:t># display all devices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print() </a:t>
            </a:r>
            <a:r>
              <a:rPr lang="en-US" b="1" i="1" dirty="0"/>
              <a:t># blank line between output</a:t>
            </a:r>
            <a:endParaRPr lang="en-US" b="1" i="1" dirty="0">
              <a:solidFill>
                <a:srgbClr val="FFFF00"/>
              </a:solidFill>
            </a:endParaRPr>
          </a:p>
          <a:p>
            <a:pPr marL="457200" lvl="1" indent="0">
              <a:buNone/>
            </a:pPr>
            <a:r>
              <a:rPr lang="en-US" b="1" i="1" dirty="0" err="1">
                <a:solidFill>
                  <a:srgbClr val="FFFF00"/>
                </a:solidFill>
              </a:rPr>
              <a:t>pprint</a:t>
            </a:r>
            <a:r>
              <a:rPr lang="en-US" b="1" i="1" dirty="0">
                <a:solidFill>
                  <a:srgbClr val="FFFF00"/>
                </a:solidFill>
              </a:rPr>
              <a:t>(</a:t>
            </a:r>
            <a:r>
              <a:rPr lang="en-US" b="1" i="1" dirty="0" err="1">
                <a:solidFill>
                  <a:srgbClr val="FFFF00"/>
                </a:solidFill>
              </a:rPr>
              <a:t>get_response.json</a:t>
            </a:r>
            <a:r>
              <a:rPr lang="en-US" b="1" i="1" dirty="0">
                <a:solidFill>
                  <a:srgbClr val="FFFF00"/>
                </a:solidFill>
              </a:rPr>
              <a:t>()['response'][0]) </a:t>
            </a:r>
            <a:r>
              <a:rPr lang="en-US" b="1" i="1" dirty="0"/>
              <a:t>#display the first device in the response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9528C-333D-BF4A-844C-7BCC7757E8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98D1A2-1CD4-4A47-A0BC-C1215D1CD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7941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670A9-B06A-3448-BABA-FAD627500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9DACAD-17C1-C249-A498-C4A1A1ADD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67</a:t>
            </a:fld>
            <a:endParaRPr lang="en-US" dirty="0"/>
          </a:p>
        </p:txBody>
      </p:sp>
      <p:pic>
        <p:nvPicPr>
          <p:cNvPr id="3" name="python_dnac_2" descr="python_dnac_2">
            <a:hlinkClick r:id="" action="ppaction://media"/>
            <a:extLst>
              <a:ext uri="{FF2B5EF4-FFF2-40B4-BE49-F238E27FC236}">
                <a16:creationId xmlns:a16="http://schemas.microsoft.com/office/drawing/2014/main" id="{7EAE86FE-4833-A846-90FA-7D27A08DF58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938" y="4762"/>
            <a:ext cx="12184062" cy="6653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549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51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DF7CD-7263-9840-AE80-6F1B7FA6A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– </a:t>
            </a:r>
            <a:r>
              <a:rPr lang="en-US" dirty="0" err="1"/>
              <a:t>DevNet</a:t>
            </a:r>
            <a:r>
              <a:rPr lang="en-US" dirty="0"/>
              <a:t> Always-On DNAC Sandbox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10A140-16FE-F54F-9766-D3A50E4E4F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049000" cy="4760371"/>
          </a:xfrm>
        </p:spPr>
        <p:txBody>
          <a:bodyPr>
            <a:normAutofit/>
          </a:bodyPr>
          <a:lstStyle/>
          <a:p>
            <a:r>
              <a:rPr lang="en-US" dirty="0"/>
              <a:t>Step 4 – Run a ‘show version’ command on a device</a:t>
            </a:r>
          </a:p>
          <a:p>
            <a:pPr marL="457200" lvl="1" indent="0">
              <a:buNone/>
            </a:pPr>
            <a:r>
              <a:rPr lang="en-US" b="1" i="1" dirty="0" err="1">
                <a:solidFill>
                  <a:srgbClr val="FFFF00"/>
                </a:solidFill>
              </a:rPr>
              <a:t>cli_commands</a:t>
            </a:r>
            <a:r>
              <a:rPr lang="en-US" b="1" i="1" dirty="0">
                <a:solidFill>
                  <a:srgbClr val="FFFF00"/>
                </a:solidFill>
              </a:rPr>
              <a:t> = {'</a:t>
            </a:r>
            <a:r>
              <a:rPr lang="en-US" b="1" i="1" dirty="0" err="1">
                <a:solidFill>
                  <a:srgbClr val="FFFF00"/>
                </a:solidFill>
              </a:rPr>
              <a:t>name':'show</a:t>
            </a:r>
            <a:r>
              <a:rPr lang="en-US" b="1" i="1" dirty="0">
                <a:solidFill>
                  <a:srgbClr val="FFFF00"/>
                </a:solidFill>
              </a:rPr>
              <a:t> </a:t>
            </a:r>
            <a:r>
              <a:rPr lang="en-US" b="1" i="1" dirty="0" err="1">
                <a:solidFill>
                  <a:srgbClr val="FFFF00"/>
                </a:solidFill>
              </a:rPr>
              <a:t>ver</a:t>
            </a:r>
            <a:r>
              <a:rPr lang="en-US" b="1" i="1" dirty="0">
                <a:solidFill>
                  <a:srgbClr val="FFFF00"/>
                </a:solidFill>
              </a:rPr>
              <a:t>','commands':['show </a:t>
            </a:r>
            <a:r>
              <a:rPr lang="en-US" b="1" i="1" dirty="0" err="1">
                <a:solidFill>
                  <a:srgbClr val="FFFF00"/>
                </a:solidFill>
              </a:rPr>
              <a:t>ver</a:t>
            </a:r>
            <a:r>
              <a:rPr lang="en-US" b="1" i="1" dirty="0">
                <a:solidFill>
                  <a:srgbClr val="FFFF00"/>
                </a:solidFill>
              </a:rPr>
              <a:t>'],'</a:t>
            </a:r>
            <a:r>
              <a:rPr lang="en-US" b="1" i="1" dirty="0" err="1">
                <a:solidFill>
                  <a:srgbClr val="FFFF00"/>
                </a:solidFill>
              </a:rPr>
              <a:t>deviceUuids</a:t>
            </a:r>
            <a:r>
              <a:rPr lang="en-US" b="1" i="1" dirty="0">
                <a:solidFill>
                  <a:srgbClr val="FFFF00"/>
                </a:solidFill>
              </a:rPr>
              <a:t>':['3e48558a-237a-4bca-8823-0580b88c6acf']}</a:t>
            </a:r>
          </a:p>
          <a:p>
            <a:pPr marL="457200" lvl="1" indent="0">
              <a:buNone/>
            </a:pPr>
            <a:r>
              <a:rPr lang="en-US" b="1" i="1" dirty="0" err="1">
                <a:solidFill>
                  <a:srgbClr val="FFFF00"/>
                </a:solidFill>
              </a:rPr>
              <a:t>post_url</a:t>
            </a:r>
            <a:r>
              <a:rPr lang="en-US" b="1" i="1" dirty="0">
                <a:solidFill>
                  <a:srgbClr val="FFFF00"/>
                </a:solidFill>
              </a:rPr>
              <a:t> = 'https://</a:t>
            </a:r>
            <a:r>
              <a:rPr lang="en-US" b="1" i="1" dirty="0" err="1">
                <a:solidFill>
                  <a:srgbClr val="FFFF00"/>
                </a:solidFill>
              </a:rPr>
              <a:t>sandboxdnac.cisco.com</a:t>
            </a:r>
            <a:r>
              <a:rPr lang="en-US" b="1" i="1" dirty="0">
                <a:solidFill>
                  <a:srgbClr val="FFFF00"/>
                </a:solidFill>
              </a:rPr>
              <a:t>/</a:t>
            </a:r>
            <a:r>
              <a:rPr lang="en-US" b="1" i="1" dirty="0" err="1">
                <a:solidFill>
                  <a:srgbClr val="FFFF00"/>
                </a:solidFill>
              </a:rPr>
              <a:t>dna</a:t>
            </a:r>
            <a:r>
              <a:rPr lang="en-US" b="1" i="1" dirty="0">
                <a:solidFill>
                  <a:srgbClr val="FFFF00"/>
                </a:solidFill>
              </a:rPr>
              <a:t>/intent/</a:t>
            </a:r>
            <a:r>
              <a:rPr lang="en-US" b="1" i="1" dirty="0" err="1">
                <a:solidFill>
                  <a:srgbClr val="FFFF00"/>
                </a:solidFill>
              </a:rPr>
              <a:t>api</a:t>
            </a:r>
            <a:r>
              <a:rPr lang="en-US" b="1" i="1" dirty="0">
                <a:solidFill>
                  <a:srgbClr val="FFFF00"/>
                </a:solidFill>
              </a:rPr>
              <a:t>/v1/network-device-</a:t>
            </a:r>
            <a:r>
              <a:rPr lang="en-US" b="1" i="1" dirty="0" err="1">
                <a:solidFill>
                  <a:srgbClr val="FFFF00"/>
                </a:solidFill>
              </a:rPr>
              <a:t>poller</a:t>
            </a:r>
            <a:r>
              <a:rPr lang="en-US" b="1" i="1" dirty="0">
                <a:solidFill>
                  <a:srgbClr val="FFFF00"/>
                </a:solidFill>
              </a:rPr>
              <a:t>/cli/read-request'</a:t>
            </a:r>
          </a:p>
          <a:p>
            <a:pPr marL="457200" lvl="1" indent="0">
              <a:buNone/>
            </a:pPr>
            <a:r>
              <a:rPr lang="en-US" b="1" i="1" dirty="0" err="1">
                <a:solidFill>
                  <a:srgbClr val="FFFF00"/>
                </a:solidFill>
              </a:rPr>
              <a:t>post_response</a:t>
            </a:r>
            <a:r>
              <a:rPr lang="en-US" b="1" i="1" dirty="0">
                <a:solidFill>
                  <a:srgbClr val="FFFF00"/>
                </a:solidFill>
              </a:rPr>
              <a:t> = </a:t>
            </a:r>
            <a:r>
              <a:rPr lang="en-US" b="1" i="1" dirty="0" err="1">
                <a:solidFill>
                  <a:srgbClr val="FFFF00"/>
                </a:solidFill>
              </a:rPr>
              <a:t>requests.post</a:t>
            </a:r>
            <a:r>
              <a:rPr lang="en-US" b="1" i="1" dirty="0">
                <a:solidFill>
                  <a:srgbClr val="FFFF00"/>
                </a:solidFill>
              </a:rPr>
              <a:t>(</a:t>
            </a:r>
            <a:r>
              <a:rPr lang="en-US" b="1" i="1" dirty="0" err="1">
                <a:solidFill>
                  <a:srgbClr val="FFFF00"/>
                </a:solidFill>
              </a:rPr>
              <a:t>post_url</a:t>
            </a:r>
            <a:r>
              <a:rPr lang="en-US" b="1" i="1" dirty="0">
                <a:solidFill>
                  <a:srgbClr val="FFFF00"/>
                </a:solidFill>
              </a:rPr>
              <a:t>, headers=headers, json=</a:t>
            </a:r>
            <a:r>
              <a:rPr lang="en-US" b="1" i="1" dirty="0" err="1">
                <a:solidFill>
                  <a:srgbClr val="FFFF00"/>
                </a:solidFill>
              </a:rPr>
              <a:t>cli_commands</a:t>
            </a:r>
            <a:r>
              <a:rPr lang="en-US" b="1" i="1" dirty="0">
                <a:solidFill>
                  <a:srgbClr val="FFFF00"/>
                </a:solidFill>
              </a:rPr>
              <a:t>)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print(f'{</a:t>
            </a:r>
            <a:r>
              <a:rPr lang="en-US" b="1" i="1" dirty="0" err="1">
                <a:solidFill>
                  <a:srgbClr val="FFFF00"/>
                </a:solidFill>
              </a:rPr>
              <a:t>post_response.status_code</a:t>
            </a:r>
            <a:r>
              <a:rPr lang="en-US" b="1" i="1" dirty="0">
                <a:solidFill>
                  <a:srgbClr val="FFFF00"/>
                </a:solidFill>
              </a:rPr>
              <a:t>} {</a:t>
            </a:r>
            <a:r>
              <a:rPr lang="en-US" b="1" i="1" dirty="0" err="1">
                <a:solidFill>
                  <a:srgbClr val="FFFF00"/>
                </a:solidFill>
              </a:rPr>
              <a:t>post_response.reason</a:t>
            </a:r>
            <a:r>
              <a:rPr lang="en-US" b="1" i="1" dirty="0">
                <a:solidFill>
                  <a:srgbClr val="FFFF00"/>
                </a:solidFill>
              </a:rPr>
              <a:t>}')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print(</a:t>
            </a:r>
            <a:r>
              <a:rPr lang="en-US" b="1" i="1" dirty="0" err="1">
                <a:solidFill>
                  <a:srgbClr val="FFFF00"/>
                </a:solidFill>
              </a:rPr>
              <a:t>post_response.json</a:t>
            </a:r>
            <a:r>
              <a:rPr lang="en-US" b="1" i="1" dirty="0">
                <a:solidFill>
                  <a:srgbClr val="FFFF00"/>
                </a:solidFill>
              </a:rPr>
              <a:t>())</a:t>
            </a:r>
          </a:p>
          <a:p>
            <a:pPr marL="457200" lvl="1" indent="0">
              <a:buNone/>
            </a:pPr>
            <a:endParaRPr lang="en-US" b="1" i="1" dirty="0">
              <a:solidFill>
                <a:srgbClr val="FFFF00"/>
              </a:solidFill>
            </a:endParaRPr>
          </a:p>
          <a:p>
            <a:pPr lvl="1"/>
            <a:r>
              <a:rPr lang="en-US" dirty="0"/>
              <a:t>The </a:t>
            </a:r>
            <a:r>
              <a:rPr lang="en-US" dirty="0" err="1"/>
              <a:t>DevNet</a:t>
            </a:r>
            <a:r>
              <a:rPr lang="en-US" dirty="0"/>
              <a:t> Sandbox does not allow POST/PUT operations </a:t>
            </a:r>
          </a:p>
          <a:p>
            <a:pPr lvl="1"/>
            <a:r>
              <a:rPr lang="en-US" dirty="0"/>
              <a:t>The response code and reason will be </a:t>
            </a:r>
            <a:r>
              <a:rPr lang="en-US" i="1" dirty="0"/>
              <a:t>403 Forbidden</a:t>
            </a:r>
          </a:p>
          <a:p>
            <a:pPr lvl="1"/>
            <a:r>
              <a:rPr lang="en-US" dirty="0"/>
              <a:t>A live DNAC system will return JSON data with the device response</a:t>
            </a:r>
            <a:endParaRPr lang="en-US" b="1" i="1" dirty="0">
              <a:solidFill>
                <a:srgbClr val="FFFF0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9528C-333D-BF4A-844C-7BCC7757E8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98D1A2-1CD4-4A47-A0BC-C1215D1CD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1621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670A9-B06A-3448-BABA-FAD627500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9DACAD-17C1-C249-A498-C4A1A1ADD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69</a:t>
            </a:fld>
            <a:endParaRPr lang="en-US" dirty="0"/>
          </a:p>
        </p:txBody>
      </p:sp>
      <p:pic>
        <p:nvPicPr>
          <p:cNvPr id="2" name="python_dnac_3" descr="python_dnac_3">
            <a:hlinkClick r:id="" action="ppaction://media"/>
            <a:extLst>
              <a:ext uri="{FF2B5EF4-FFF2-40B4-BE49-F238E27FC236}">
                <a16:creationId xmlns:a16="http://schemas.microsoft.com/office/drawing/2014/main" id="{2794A712-820B-BA4F-ADBB-62B2377D1E1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938" y="1587"/>
            <a:ext cx="12184062" cy="6653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525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32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D6E4C-FC36-3E4C-9387-96DD20072D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14013"/>
            <a:ext cx="9144000" cy="2387600"/>
          </a:xfrm>
        </p:spPr>
        <p:txBody>
          <a:bodyPr/>
          <a:lstStyle/>
          <a:p>
            <a:r>
              <a:rPr lang="en-US" dirty="0"/>
              <a:t>Part II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51A0DE-9D64-5A48-94B5-5B4E427098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393688"/>
            <a:ext cx="9144000" cy="1655762"/>
          </a:xfrm>
        </p:spPr>
        <p:txBody>
          <a:bodyPr/>
          <a:lstStyle/>
          <a:p>
            <a:r>
              <a:rPr lang="en-US" dirty="0"/>
              <a:t>REST API Calls With </a:t>
            </a:r>
            <a:r>
              <a:rPr lang="en-US" dirty="0" err="1"/>
              <a:t>cURL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6466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D6E4C-FC36-3E4C-9387-96DD20072D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14013"/>
            <a:ext cx="9144000" cy="2387600"/>
          </a:xfrm>
        </p:spPr>
        <p:txBody>
          <a:bodyPr/>
          <a:lstStyle/>
          <a:p>
            <a:r>
              <a:rPr lang="en-US" dirty="0"/>
              <a:t>Part VI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51A0DE-9D64-5A48-94B5-5B4E427098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393688"/>
            <a:ext cx="9144000" cy="1655762"/>
          </a:xfrm>
        </p:spPr>
        <p:txBody>
          <a:bodyPr/>
          <a:lstStyle/>
          <a:p>
            <a:r>
              <a:rPr lang="en-US" dirty="0"/>
              <a:t>Cisco Platform APIs – Meraki</a:t>
            </a:r>
          </a:p>
        </p:txBody>
      </p:sp>
    </p:spTree>
    <p:extLst>
      <p:ext uri="{BB962C8B-B14F-4D97-AF65-F5344CB8AC3E}">
        <p14:creationId xmlns:p14="http://schemas.microsoft.com/office/powerpoint/2010/main" val="4262753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3F575-354A-2940-BFCA-9CCF6B4D7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Meraki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82774F-7ED2-5544-84A3-E36874911B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123951" cy="4351338"/>
          </a:xfrm>
        </p:spPr>
        <p:txBody>
          <a:bodyPr>
            <a:normAutofit/>
          </a:bodyPr>
          <a:lstStyle/>
          <a:p>
            <a:r>
              <a:rPr lang="en-US" dirty="0"/>
              <a:t>What is it?</a:t>
            </a:r>
          </a:p>
          <a:p>
            <a:pPr lvl="1"/>
            <a:r>
              <a:rPr lang="en-US" dirty="0"/>
              <a:t>Cloud-controlled platform with a variety of managed products</a:t>
            </a:r>
          </a:p>
          <a:p>
            <a:pPr lvl="1"/>
            <a:r>
              <a:rPr lang="en-US" dirty="0"/>
              <a:t>Routing, switching, wireless, network security, physical security platforms, &amp; MDM</a:t>
            </a:r>
          </a:p>
          <a:p>
            <a:r>
              <a:rPr lang="en-US" dirty="0"/>
              <a:t>What is the controller?</a:t>
            </a:r>
          </a:p>
          <a:p>
            <a:pPr lvl="1"/>
            <a:r>
              <a:rPr lang="en-US" dirty="0"/>
              <a:t>Meraki Cloud</a:t>
            </a:r>
          </a:p>
          <a:p>
            <a:r>
              <a:rPr lang="en-US" dirty="0"/>
              <a:t>REST API Details:</a:t>
            </a:r>
          </a:p>
          <a:p>
            <a:pPr lvl="1"/>
            <a:r>
              <a:rPr lang="en-US" dirty="0"/>
              <a:t>Transport - HTTPS</a:t>
            </a:r>
          </a:p>
          <a:p>
            <a:pPr lvl="1"/>
            <a:r>
              <a:rPr lang="en-US" dirty="0"/>
              <a:t>Methods – GET, POST, PUT &amp; DELETE</a:t>
            </a:r>
          </a:p>
          <a:p>
            <a:pPr lvl="1"/>
            <a:r>
              <a:rPr lang="en-US" dirty="0"/>
              <a:t>Content type – JSON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334516-EE7D-424E-9D4B-979F8C53BB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DCE2CF-870D-8442-9A14-D51A59D6E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7441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3F575-354A-2940-BFCA-9CCF6B4D7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Meraki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82774F-7ED2-5544-84A3-E36874911B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644266" cy="4351338"/>
          </a:xfrm>
        </p:spPr>
        <p:txBody>
          <a:bodyPr>
            <a:normAutofit/>
          </a:bodyPr>
          <a:lstStyle/>
          <a:p>
            <a:r>
              <a:rPr lang="en-US" dirty="0"/>
              <a:t>Dashboard API Authentication</a:t>
            </a:r>
          </a:p>
          <a:p>
            <a:pPr lvl="1"/>
            <a:r>
              <a:rPr lang="en-US" dirty="0"/>
              <a:t>Base URL – </a:t>
            </a:r>
            <a:r>
              <a:rPr lang="en-US" b="1" i="1" dirty="0">
                <a:solidFill>
                  <a:srgbClr val="FFFF00"/>
                </a:solidFill>
              </a:rPr>
              <a:t>https://</a:t>
            </a:r>
            <a:r>
              <a:rPr lang="en-US" b="1" i="1" dirty="0" err="1">
                <a:solidFill>
                  <a:srgbClr val="FFFF00"/>
                </a:solidFill>
              </a:rPr>
              <a:t>api.meraki.com</a:t>
            </a:r>
            <a:r>
              <a:rPr lang="en-US" b="1" i="1" dirty="0">
                <a:solidFill>
                  <a:srgbClr val="FFFF00"/>
                </a:solidFill>
              </a:rPr>
              <a:t>/</a:t>
            </a:r>
            <a:r>
              <a:rPr lang="en-US" b="1" i="1" dirty="0" err="1">
                <a:solidFill>
                  <a:srgbClr val="FFFF00"/>
                </a:solidFill>
              </a:rPr>
              <a:t>api</a:t>
            </a:r>
            <a:r>
              <a:rPr lang="en-US" b="1" i="1" dirty="0">
                <a:solidFill>
                  <a:srgbClr val="FFFF00"/>
                </a:solidFill>
              </a:rPr>
              <a:t>/v0/</a:t>
            </a:r>
          </a:p>
          <a:p>
            <a:pPr marL="457200" lvl="1" indent="0">
              <a:buNone/>
            </a:pPr>
            <a:endParaRPr lang="en-US" b="1" i="1" dirty="0"/>
          </a:p>
          <a:p>
            <a:pPr lvl="1"/>
            <a:r>
              <a:rPr lang="en-US" dirty="0"/>
              <a:t>Requires an API token in the custom header </a:t>
            </a:r>
            <a:r>
              <a:rPr lang="en-US" b="1" i="1" dirty="0">
                <a:solidFill>
                  <a:srgbClr val="FFFF00"/>
                </a:solidFill>
              </a:rPr>
              <a:t>X-Cisco-Meraki-API-Key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{"X-Cisco-Meraki-API-Key</a:t>
            </a:r>
            <a:r>
              <a:rPr lang="en-US" b="1" i="1" dirty="0"/>
              <a:t>":"</a:t>
            </a:r>
            <a:r>
              <a:rPr lang="en-US" b="1" i="1" dirty="0" err="1">
                <a:solidFill>
                  <a:srgbClr val="FF0000"/>
                </a:solidFill>
              </a:rPr>
              <a:t>api_token</a:t>
            </a:r>
            <a:r>
              <a:rPr lang="en-US" b="1" i="1" dirty="0"/>
              <a:t>"</a:t>
            </a:r>
            <a:r>
              <a:rPr lang="en-US" b="1" i="1" dirty="0">
                <a:solidFill>
                  <a:srgbClr val="FFFF00"/>
                </a:solidFill>
              </a:rPr>
              <a:t>}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334516-EE7D-424E-9D4B-979F8C53BB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DCE2CF-870D-8442-9A14-D51A59D6E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730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3F575-354A-2940-BFCA-9CCF6B4D7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Meraki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82774F-7ED2-5544-84A3-E36874911B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API documentation:</a:t>
            </a:r>
          </a:p>
          <a:p>
            <a:pPr lvl="1"/>
            <a:r>
              <a:rPr lang="en-US" dirty="0">
                <a:hlinkClick r:id="rId3"/>
              </a:rPr>
              <a:t>https://developer.cisco.com/meraki/api/</a:t>
            </a:r>
            <a:r>
              <a:rPr lang="en-US" dirty="0"/>
              <a:t> (dashboard)</a:t>
            </a:r>
          </a:p>
          <a:p>
            <a:r>
              <a:rPr lang="en-US" dirty="0"/>
              <a:t>Lab Resources</a:t>
            </a:r>
          </a:p>
          <a:p>
            <a:pPr lvl="1"/>
            <a:r>
              <a:rPr lang="en-US" dirty="0"/>
              <a:t>WWT Platform</a:t>
            </a:r>
          </a:p>
          <a:p>
            <a:pPr lvl="2"/>
            <a:r>
              <a:rPr lang="en-US" dirty="0"/>
              <a:t>N/A</a:t>
            </a:r>
          </a:p>
          <a:p>
            <a:pPr lvl="1"/>
            <a:r>
              <a:rPr lang="en-US" dirty="0"/>
              <a:t>Cisco </a:t>
            </a:r>
            <a:r>
              <a:rPr lang="en-US" dirty="0" err="1"/>
              <a:t>DevNet</a:t>
            </a:r>
            <a:endParaRPr lang="en-US" dirty="0"/>
          </a:p>
          <a:p>
            <a:pPr lvl="2"/>
            <a:r>
              <a:rPr lang="en-US" dirty="0">
                <a:hlinkClick r:id="rId4"/>
              </a:rPr>
              <a:t>https://developer.cisco.com/meraki/</a:t>
            </a:r>
            <a:endParaRPr lang="en-US" dirty="0"/>
          </a:p>
          <a:p>
            <a:pPr lvl="2"/>
            <a:r>
              <a:rPr lang="en-US" dirty="0"/>
              <a:t>Includes always-on sandbox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334516-EE7D-424E-9D4B-979F8C53BB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DCE2CF-870D-8442-9A14-D51A59D6E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8353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DF7CD-7263-9840-AE80-6F1B7FA6A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cURL</a:t>
            </a:r>
            <a:r>
              <a:rPr lang="en-US" dirty="0"/>
              <a:t> – </a:t>
            </a:r>
            <a:r>
              <a:rPr lang="en-US" dirty="0" err="1"/>
              <a:t>DevNet</a:t>
            </a:r>
            <a:r>
              <a:rPr lang="en-US" dirty="0"/>
              <a:t> Always-On Meraki Sandbox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10A140-16FE-F54F-9766-D3A50E4E4F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667035" cy="4351338"/>
          </a:xfrm>
        </p:spPr>
        <p:txBody>
          <a:bodyPr>
            <a:normAutofit/>
          </a:bodyPr>
          <a:lstStyle/>
          <a:p>
            <a:r>
              <a:rPr lang="en-US" dirty="0"/>
              <a:t>Step 1 – Store the API key in an environment variable</a:t>
            </a:r>
          </a:p>
          <a:p>
            <a:pPr lvl="1"/>
            <a:r>
              <a:rPr lang="en-US" b="1" i="1" dirty="0"/>
              <a:t>This is the static </a:t>
            </a:r>
            <a:r>
              <a:rPr lang="en-US" b="1" i="1" dirty="0" err="1"/>
              <a:t>DevNet</a:t>
            </a:r>
            <a:r>
              <a:rPr lang="en-US" b="1" i="1" dirty="0"/>
              <a:t> Sandbox Meraki API token:</a:t>
            </a:r>
            <a:endParaRPr lang="en-US" dirty="0"/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export MERAKI_TOKEN=</a:t>
            </a:r>
            <a:r>
              <a:rPr lang="en-US" b="1" i="1" dirty="0">
                <a:solidFill>
                  <a:srgbClr val="FF0000"/>
                </a:solidFill>
              </a:rPr>
              <a:t>6bec40cf957de430a6f1f2baa056b99a4fac9ea0</a:t>
            </a:r>
            <a:endParaRPr lang="en-US" b="1" i="1" dirty="0"/>
          </a:p>
          <a:p>
            <a:endParaRPr lang="en-US" dirty="0"/>
          </a:p>
          <a:p>
            <a:r>
              <a:rPr lang="en-US" dirty="0"/>
              <a:t>Step 2 – Get a list of Meraki organizations with the API token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curl -</a:t>
            </a:r>
            <a:r>
              <a:rPr lang="en-US" b="1" i="1" dirty="0" err="1">
                <a:solidFill>
                  <a:srgbClr val="FFFF00"/>
                </a:solidFill>
              </a:rPr>
              <a:t>iLX</a:t>
            </a:r>
            <a:r>
              <a:rPr lang="en-US" b="1" i="1" dirty="0">
                <a:solidFill>
                  <a:srgbClr val="FFFF00"/>
                </a:solidFill>
              </a:rPr>
              <a:t> GET --</a:t>
            </a:r>
            <a:r>
              <a:rPr lang="en-US" b="1" i="1" dirty="0" err="1">
                <a:solidFill>
                  <a:srgbClr val="FFFF00"/>
                </a:solidFill>
              </a:rPr>
              <a:t>url</a:t>
            </a:r>
            <a:r>
              <a:rPr lang="en-US" b="1" i="1" dirty="0">
                <a:solidFill>
                  <a:srgbClr val="FFFF00"/>
                </a:solidFill>
              </a:rPr>
              <a:t> https://</a:t>
            </a:r>
            <a:r>
              <a:rPr lang="en-US" b="1" i="1" dirty="0" err="1">
                <a:solidFill>
                  <a:srgbClr val="FFFF00"/>
                </a:solidFill>
              </a:rPr>
              <a:t>api.meraki.com</a:t>
            </a:r>
            <a:r>
              <a:rPr lang="en-US" b="1" i="1" dirty="0">
                <a:solidFill>
                  <a:srgbClr val="FFFF00"/>
                </a:solidFill>
              </a:rPr>
              <a:t>/</a:t>
            </a:r>
            <a:r>
              <a:rPr lang="en-US" b="1" i="1" dirty="0" err="1">
                <a:solidFill>
                  <a:srgbClr val="FFFF00"/>
                </a:solidFill>
              </a:rPr>
              <a:t>api</a:t>
            </a:r>
            <a:r>
              <a:rPr lang="en-US" b="1" i="1" dirty="0">
                <a:solidFill>
                  <a:srgbClr val="FFFF00"/>
                </a:solidFill>
              </a:rPr>
              <a:t>/v0/organizations \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-H X-Cisco-Meraki-API-Key:$MERAKI_TOKEN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9528C-333D-BF4A-844C-7BCC7757E8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98D1A2-1CD4-4A47-A0BC-C1215D1CD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1218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670A9-B06A-3448-BABA-FAD627500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9DACAD-17C1-C249-A498-C4A1A1ADD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75</a:t>
            </a:fld>
            <a:endParaRPr lang="en-US" dirty="0"/>
          </a:p>
        </p:txBody>
      </p:sp>
      <p:pic>
        <p:nvPicPr>
          <p:cNvPr id="2" name="curl_meraki_1" descr="curl_meraki_1">
            <a:hlinkClick r:id="" action="ppaction://media"/>
            <a:extLst>
              <a:ext uri="{FF2B5EF4-FFF2-40B4-BE49-F238E27FC236}">
                <a16:creationId xmlns:a16="http://schemas.microsoft.com/office/drawing/2014/main" id="{F512655B-BE81-C44F-9E0F-232E21BC5E7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350" y="3175"/>
            <a:ext cx="12185650" cy="6654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599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86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DF7CD-7263-9840-AE80-6F1B7FA6A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cURL</a:t>
            </a:r>
            <a:r>
              <a:rPr lang="en-US" dirty="0"/>
              <a:t> – </a:t>
            </a:r>
            <a:r>
              <a:rPr lang="en-US" dirty="0" err="1"/>
              <a:t>DevNet</a:t>
            </a:r>
            <a:r>
              <a:rPr lang="en-US" dirty="0"/>
              <a:t> Always-On Meraki Sandbox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10A140-16FE-F54F-9766-D3A50E4E4F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095300" cy="4351338"/>
          </a:xfrm>
        </p:spPr>
        <p:txBody>
          <a:bodyPr>
            <a:normAutofit/>
          </a:bodyPr>
          <a:lstStyle/>
          <a:p>
            <a:r>
              <a:rPr lang="en-US" dirty="0"/>
              <a:t>Step 3 – Create a new Meraki Organization Network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curl -</a:t>
            </a:r>
            <a:r>
              <a:rPr lang="en-US" b="1" i="1" dirty="0" err="1">
                <a:solidFill>
                  <a:srgbClr val="FFFF00"/>
                </a:solidFill>
              </a:rPr>
              <a:t>iLX</a:t>
            </a:r>
            <a:r>
              <a:rPr lang="en-US" b="1" i="1" dirty="0">
                <a:solidFill>
                  <a:srgbClr val="FFFF00"/>
                </a:solidFill>
              </a:rPr>
              <a:t> POST \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--</a:t>
            </a:r>
            <a:r>
              <a:rPr lang="en-US" b="1" i="1" dirty="0" err="1">
                <a:solidFill>
                  <a:srgbClr val="FFFF00"/>
                </a:solidFill>
              </a:rPr>
              <a:t>url</a:t>
            </a:r>
            <a:r>
              <a:rPr lang="en-US" b="1" i="1" dirty="0">
                <a:solidFill>
                  <a:srgbClr val="FFFF00"/>
                </a:solidFill>
              </a:rPr>
              <a:t> https://</a:t>
            </a:r>
            <a:r>
              <a:rPr lang="en-US" b="1" i="1" dirty="0" err="1">
                <a:solidFill>
                  <a:srgbClr val="FFFF00"/>
                </a:solidFill>
              </a:rPr>
              <a:t>api.meraki.com</a:t>
            </a:r>
            <a:r>
              <a:rPr lang="en-US" b="1" i="1" dirty="0">
                <a:solidFill>
                  <a:srgbClr val="FFFF00"/>
                </a:solidFill>
              </a:rPr>
              <a:t>/</a:t>
            </a:r>
            <a:r>
              <a:rPr lang="en-US" b="1" i="1" dirty="0" err="1">
                <a:solidFill>
                  <a:srgbClr val="FFFF00"/>
                </a:solidFill>
              </a:rPr>
              <a:t>api</a:t>
            </a:r>
            <a:r>
              <a:rPr lang="en-US" b="1" i="1" dirty="0">
                <a:solidFill>
                  <a:srgbClr val="FFFF00"/>
                </a:solidFill>
              </a:rPr>
              <a:t>/v0/organizations/549236/networks \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-H 'Content-Type: application/json' -H 'X-Cisco-Meraki-API-Key:'$MERAKI_TOKEN \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--data-raw '{"</a:t>
            </a:r>
            <a:r>
              <a:rPr lang="en-US" b="1" i="1" dirty="0" err="1">
                <a:solidFill>
                  <a:srgbClr val="FFFF00"/>
                </a:solidFill>
              </a:rPr>
              <a:t>name":"LA</a:t>
            </a:r>
            <a:r>
              <a:rPr lang="en-US" b="1" i="1" dirty="0">
                <a:solidFill>
                  <a:srgbClr val="FFFF00"/>
                </a:solidFill>
              </a:rPr>
              <a:t> </a:t>
            </a:r>
            <a:r>
              <a:rPr lang="en-US" b="1" i="1" dirty="0" err="1">
                <a:solidFill>
                  <a:srgbClr val="FFFF00"/>
                </a:solidFill>
              </a:rPr>
              <a:t>Office","type</a:t>
            </a:r>
            <a:r>
              <a:rPr lang="en-US" b="1" i="1" dirty="0">
                <a:solidFill>
                  <a:srgbClr val="FFFF00"/>
                </a:solidFill>
              </a:rPr>
              <a:t>": "switch","</a:t>
            </a:r>
            <a:r>
              <a:rPr lang="en-US" b="1" i="1" dirty="0" err="1">
                <a:solidFill>
                  <a:srgbClr val="FFFF00"/>
                </a:solidFill>
              </a:rPr>
              <a:t>timeZone</a:t>
            </a:r>
            <a:r>
              <a:rPr lang="en-US" b="1" i="1" dirty="0">
                <a:solidFill>
                  <a:srgbClr val="FFFF00"/>
                </a:solidFill>
              </a:rPr>
              <a:t>":"America/</a:t>
            </a:r>
            <a:r>
              <a:rPr lang="en-US" b="1" i="1" dirty="0" err="1">
                <a:solidFill>
                  <a:srgbClr val="FFFF00"/>
                </a:solidFill>
              </a:rPr>
              <a:t>Los_Angeles</a:t>
            </a:r>
            <a:r>
              <a:rPr lang="en-US" b="1" i="1" dirty="0">
                <a:solidFill>
                  <a:srgbClr val="FFFF00"/>
                </a:solidFill>
              </a:rPr>
              <a:t>"}'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The </a:t>
            </a:r>
            <a:r>
              <a:rPr lang="en-US" dirty="0" err="1"/>
              <a:t>DevNet</a:t>
            </a:r>
            <a:r>
              <a:rPr lang="en-US" dirty="0"/>
              <a:t> Sandbox does not allow POST/PUT operations </a:t>
            </a:r>
          </a:p>
          <a:p>
            <a:pPr lvl="1"/>
            <a:r>
              <a:rPr lang="en-US" dirty="0"/>
              <a:t>The response code and reason will be </a:t>
            </a:r>
            <a:r>
              <a:rPr lang="en-US" i="1" dirty="0"/>
              <a:t>403 Forbidden</a:t>
            </a:r>
          </a:p>
          <a:p>
            <a:pPr lvl="1"/>
            <a:r>
              <a:rPr lang="en-US" dirty="0"/>
              <a:t>A live Meraki system will return JSON data with new Network details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9528C-333D-BF4A-844C-7BCC7757E8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98D1A2-1CD4-4A47-A0BC-C1215D1CD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5599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670A9-B06A-3448-BABA-FAD627500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9DACAD-17C1-C249-A498-C4A1A1ADD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77</a:t>
            </a:fld>
            <a:endParaRPr lang="en-US" dirty="0"/>
          </a:p>
        </p:txBody>
      </p:sp>
      <p:pic>
        <p:nvPicPr>
          <p:cNvPr id="2" name="curl_meraki_2" descr="curl_meraki_2">
            <a:hlinkClick r:id="" action="ppaction://media"/>
            <a:extLst>
              <a:ext uri="{FF2B5EF4-FFF2-40B4-BE49-F238E27FC236}">
                <a16:creationId xmlns:a16="http://schemas.microsoft.com/office/drawing/2014/main" id="{3B4A33D3-187B-B442-A8FE-70DE4F2D5FC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938" y="1587"/>
            <a:ext cx="12184062" cy="6653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227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DF7CD-7263-9840-AE80-6F1B7FA6A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– </a:t>
            </a:r>
            <a:r>
              <a:rPr lang="en-US" dirty="0" err="1"/>
              <a:t>DevNet</a:t>
            </a:r>
            <a:r>
              <a:rPr lang="en-US" dirty="0"/>
              <a:t> Always-On Meraki Sandbox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10A140-16FE-F54F-9766-D3A50E4E4F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Step 1 – Get a list of Meraki organizations with the API token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import requests, </a:t>
            </a:r>
            <a:r>
              <a:rPr lang="en-US" b="1" i="1" dirty="0" err="1">
                <a:solidFill>
                  <a:srgbClr val="FFFF00"/>
                </a:solidFill>
              </a:rPr>
              <a:t>os</a:t>
            </a:r>
            <a:endParaRPr lang="en-US" b="1" i="1" dirty="0">
              <a:solidFill>
                <a:srgbClr val="FFFF00"/>
              </a:solidFill>
            </a:endParaRP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from </a:t>
            </a:r>
            <a:r>
              <a:rPr lang="en-US" b="1" i="1" dirty="0" err="1">
                <a:solidFill>
                  <a:srgbClr val="FFFF00"/>
                </a:solidFill>
              </a:rPr>
              <a:t>pprint</a:t>
            </a:r>
            <a:r>
              <a:rPr lang="en-US" b="1" i="1" dirty="0">
                <a:solidFill>
                  <a:srgbClr val="FFFF00"/>
                </a:solidFill>
              </a:rPr>
              <a:t> import </a:t>
            </a:r>
            <a:r>
              <a:rPr lang="en-US" b="1" i="1" dirty="0" err="1">
                <a:solidFill>
                  <a:srgbClr val="FFFF00"/>
                </a:solidFill>
              </a:rPr>
              <a:t>pprint</a:t>
            </a:r>
            <a:endParaRPr lang="en-US" b="1" i="1" dirty="0">
              <a:solidFill>
                <a:srgbClr val="FFFF00"/>
              </a:solidFill>
            </a:endParaRP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headers = {'</a:t>
            </a:r>
            <a:r>
              <a:rPr lang="en-US" b="1" i="1" dirty="0" err="1">
                <a:solidFill>
                  <a:srgbClr val="FFFF00"/>
                </a:solidFill>
              </a:rPr>
              <a:t>Content-Type':'application</a:t>
            </a:r>
            <a:r>
              <a:rPr lang="en-US" b="1" i="1" dirty="0">
                <a:solidFill>
                  <a:srgbClr val="FFFF00"/>
                </a:solidFill>
              </a:rPr>
              <a:t>/json'}</a:t>
            </a:r>
          </a:p>
          <a:p>
            <a:pPr marL="457200" lvl="1" indent="0">
              <a:buNone/>
            </a:pPr>
            <a:r>
              <a:rPr lang="en-US" b="1" i="1" dirty="0" err="1">
                <a:solidFill>
                  <a:srgbClr val="FFFF00"/>
                </a:solidFill>
              </a:rPr>
              <a:t>headers.update</a:t>
            </a:r>
            <a:r>
              <a:rPr lang="en-US" b="1" i="1" dirty="0">
                <a:solidFill>
                  <a:srgbClr val="FFFF00"/>
                </a:solidFill>
              </a:rPr>
              <a:t>({'X-Cisco-Meraki-API-Key':</a:t>
            </a:r>
            <a:r>
              <a:rPr lang="en-US" b="1" i="1" dirty="0" err="1">
                <a:solidFill>
                  <a:srgbClr val="FFFF00"/>
                </a:solidFill>
              </a:rPr>
              <a:t>os.getenv</a:t>
            </a:r>
            <a:r>
              <a:rPr lang="en-US" b="1" i="1" dirty="0">
                <a:solidFill>
                  <a:srgbClr val="FFFF00"/>
                </a:solidFill>
              </a:rPr>
              <a:t>('MERAKI_TOKEN')})</a:t>
            </a:r>
          </a:p>
          <a:p>
            <a:pPr marL="457200" lvl="1" indent="0">
              <a:buNone/>
            </a:pPr>
            <a:r>
              <a:rPr lang="en-US" b="1" i="1" dirty="0" err="1">
                <a:solidFill>
                  <a:srgbClr val="FFFF00"/>
                </a:solidFill>
              </a:rPr>
              <a:t>get_url</a:t>
            </a:r>
            <a:r>
              <a:rPr lang="en-US" b="1" i="1" dirty="0">
                <a:solidFill>
                  <a:srgbClr val="FFFF00"/>
                </a:solidFill>
              </a:rPr>
              <a:t> = 'https://</a:t>
            </a:r>
            <a:r>
              <a:rPr lang="en-US" b="1" i="1" dirty="0" err="1">
                <a:solidFill>
                  <a:srgbClr val="FFFF00"/>
                </a:solidFill>
              </a:rPr>
              <a:t>api.meraki.com</a:t>
            </a:r>
            <a:r>
              <a:rPr lang="en-US" b="1" i="1" dirty="0">
                <a:solidFill>
                  <a:srgbClr val="FFFF00"/>
                </a:solidFill>
              </a:rPr>
              <a:t>/</a:t>
            </a:r>
            <a:r>
              <a:rPr lang="en-US" b="1" i="1" dirty="0" err="1">
                <a:solidFill>
                  <a:srgbClr val="FFFF00"/>
                </a:solidFill>
              </a:rPr>
              <a:t>api</a:t>
            </a:r>
            <a:r>
              <a:rPr lang="en-US" b="1" i="1" dirty="0">
                <a:solidFill>
                  <a:srgbClr val="FFFF00"/>
                </a:solidFill>
              </a:rPr>
              <a:t>/v0/organizations'</a:t>
            </a:r>
          </a:p>
          <a:p>
            <a:pPr marL="457200" lvl="1" indent="0">
              <a:buNone/>
            </a:pPr>
            <a:r>
              <a:rPr lang="en-US" b="1" i="1" dirty="0" err="1">
                <a:solidFill>
                  <a:srgbClr val="FFFF00"/>
                </a:solidFill>
              </a:rPr>
              <a:t>get_response</a:t>
            </a:r>
            <a:r>
              <a:rPr lang="en-US" b="1" i="1" dirty="0">
                <a:solidFill>
                  <a:srgbClr val="FFFF00"/>
                </a:solidFill>
              </a:rPr>
              <a:t> = </a:t>
            </a:r>
            <a:r>
              <a:rPr lang="en-US" b="1" i="1" dirty="0" err="1">
                <a:solidFill>
                  <a:srgbClr val="FFFF00"/>
                </a:solidFill>
              </a:rPr>
              <a:t>requests.get</a:t>
            </a:r>
            <a:r>
              <a:rPr lang="en-US" b="1" i="1" dirty="0">
                <a:solidFill>
                  <a:srgbClr val="FFFF00"/>
                </a:solidFill>
              </a:rPr>
              <a:t>(</a:t>
            </a:r>
            <a:r>
              <a:rPr lang="en-US" b="1" i="1" dirty="0" err="1">
                <a:solidFill>
                  <a:srgbClr val="FFFF00"/>
                </a:solidFill>
              </a:rPr>
              <a:t>get_url</a:t>
            </a:r>
            <a:r>
              <a:rPr lang="en-US" b="1" i="1" dirty="0">
                <a:solidFill>
                  <a:srgbClr val="FFFF00"/>
                </a:solidFill>
              </a:rPr>
              <a:t>, headers=headers)</a:t>
            </a:r>
          </a:p>
          <a:p>
            <a:pPr marL="457200" lvl="1" indent="0">
              <a:buNone/>
            </a:pPr>
            <a:r>
              <a:rPr lang="en-US" b="1" i="1" dirty="0" err="1">
                <a:solidFill>
                  <a:srgbClr val="FFFF00"/>
                </a:solidFill>
              </a:rPr>
              <a:t>pprint</a:t>
            </a:r>
            <a:r>
              <a:rPr lang="en-US" b="1" i="1" dirty="0">
                <a:solidFill>
                  <a:srgbClr val="FFFF00"/>
                </a:solidFill>
              </a:rPr>
              <a:t>(</a:t>
            </a:r>
            <a:r>
              <a:rPr lang="en-US" b="1" i="1" dirty="0" err="1">
                <a:solidFill>
                  <a:srgbClr val="FFFF00"/>
                </a:solidFill>
              </a:rPr>
              <a:t>get_response.json</a:t>
            </a:r>
            <a:r>
              <a:rPr lang="en-US" b="1" i="1" dirty="0">
                <a:solidFill>
                  <a:srgbClr val="FFFF00"/>
                </a:solidFill>
              </a:rPr>
              <a:t>()) </a:t>
            </a:r>
            <a:r>
              <a:rPr lang="en-US" b="1" i="1" dirty="0"/>
              <a:t># display all organizations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print() </a:t>
            </a:r>
            <a:r>
              <a:rPr lang="en-US" b="1" i="1" dirty="0"/>
              <a:t># blank line between output</a:t>
            </a:r>
            <a:r>
              <a:rPr lang="en-US" b="1" i="1" dirty="0">
                <a:solidFill>
                  <a:srgbClr val="FFFF00"/>
                </a:solidFill>
              </a:rPr>
              <a:t> 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print(</a:t>
            </a:r>
            <a:r>
              <a:rPr lang="en-US" b="1" i="1" dirty="0" err="1">
                <a:solidFill>
                  <a:srgbClr val="FFFF00"/>
                </a:solidFill>
              </a:rPr>
              <a:t>get_response.json</a:t>
            </a:r>
            <a:r>
              <a:rPr lang="en-US" b="1" i="1" dirty="0">
                <a:solidFill>
                  <a:srgbClr val="FFFF00"/>
                </a:solidFill>
              </a:rPr>
              <a:t>()[0]) </a:t>
            </a:r>
            <a:r>
              <a:rPr lang="en-US" b="1" i="1" dirty="0"/>
              <a:t>#display the first organization in the response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9528C-333D-BF4A-844C-7BCC7757E8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98D1A2-1CD4-4A47-A0BC-C1215D1CD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6348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670A9-B06A-3448-BABA-FAD627500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9DACAD-17C1-C249-A498-C4A1A1ADD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79</a:t>
            </a:fld>
            <a:endParaRPr lang="en-US" dirty="0"/>
          </a:p>
        </p:txBody>
      </p:sp>
      <p:pic>
        <p:nvPicPr>
          <p:cNvPr id="2" name="python_meraki_1" descr="python_meraki_1">
            <a:hlinkClick r:id="" action="ppaction://media"/>
            <a:extLst>
              <a:ext uri="{FF2B5EF4-FFF2-40B4-BE49-F238E27FC236}">
                <a16:creationId xmlns:a16="http://schemas.microsoft.com/office/drawing/2014/main" id="{CD53BF3F-010B-1F4D-956B-22B01426D13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938" y="3175"/>
            <a:ext cx="12184062" cy="6653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456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4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CDD81-0790-8847-8EF8-0507F1237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cURL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A91B50-5F60-9041-8D64-7DFFA2C445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89351" y="1802476"/>
            <a:ext cx="8013298" cy="229496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i="1" dirty="0"/>
              <a:t>“</a:t>
            </a:r>
            <a:r>
              <a:rPr lang="en-US" i="1" dirty="0" err="1"/>
              <a:t>cURL</a:t>
            </a:r>
            <a:r>
              <a:rPr lang="en-US" i="1" dirty="0"/>
              <a:t> is a command-line tool for getting or sending data including files using URL syntax.”</a:t>
            </a:r>
          </a:p>
          <a:p>
            <a:pPr marL="0" indent="0" algn="ctr">
              <a:buNone/>
            </a:pPr>
            <a:r>
              <a:rPr lang="en-US" dirty="0">
                <a:hlinkClick r:id="rId3"/>
              </a:rPr>
              <a:t>https://en.wikipedia.org/wiki/CURL#cURL</a:t>
            </a:r>
            <a:endParaRPr lang="en-US" dirty="0"/>
          </a:p>
          <a:p>
            <a:pPr marL="0" indent="0" algn="ctr">
              <a:buNone/>
            </a:pP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F9AF956-0095-7E4B-8A59-0DBC7A3A6961}"/>
              </a:ext>
            </a:extLst>
          </p:cNvPr>
          <p:cNvSpPr txBox="1">
            <a:spLocks/>
          </p:cNvSpPr>
          <p:nvPr/>
        </p:nvSpPr>
        <p:spPr>
          <a:xfrm>
            <a:off x="363880" y="4849792"/>
            <a:ext cx="11676444" cy="6134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For our purpose, </a:t>
            </a:r>
            <a:r>
              <a:rPr lang="en-US" dirty="0" err="1"/>
              <a:t>cURL</a:t>
            </a:r>
            <a:r>
              <a:rPr lang="en-US" dirty="0"/>
              <a:t> allows us to make REST API calls from a terminal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94488F-1297-7447-B9CB-37E6F87A6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6914E5-D39D-C44A-BB15-E5977ED210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2693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/>
      <p:bldP spid="5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DF7CD-7263-9840-AE80-6F1B7FA6A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– </a:t>
            </a:r>
            <a:r>
              <a:rPr lang="en-US" dirty="0" err="1"/>
              <a:t>DevNet</a:t>
            </a:r>
            <a:r>
              <a:rPr lang="en-US" dirty="0"/>
              <a:t> Always-On Meraki Sandbox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10A140-16FE-F54F-9766-D3A50E4E4F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049000" cy="4351338"/>
          </a:xfrm>
        </p:spPr>
        <p:txBody>
          <a:bodyPr>
            <a:normAutofit/>
          </a:bodyPr>
          <a:lstStyle/>
          <a:p>
            <a:r>
              <a:rPr lang="en-US" dirty="0"/>
              <a:t>Step 2 – Create a new Meraki network</a:t>
            </a:r>
          </a:p>
          <a:p>
            <a:pPr marL="457200" lvl="1" indent="0">
              <a:buNone/>
            </a:pPr>
            <a:r>
              <a:rPr lang="en-US" b="1" i="1" dirty="0" err="1">
                <a:solidFill>
                  <a:srgbClr val="FFFF00"/>
                </a:solidFill>
              </a:rPr>
              <a:t>new_network</a:t>
            </a:r>
            <a:r>
              <a:rPr lang="en-US" b="1" i="1" dirty="0">
                <a:solidFill>
                  <a:srgbClr val="FFFF00"/>
                </a:solidFill>
              </a:rPr>
              <a:t> = {'</a:t>
            </a:r>
            <a:r>
              <a:rPr lang="en-US" b="1" i="1" dirty="0" err="1">
                <a:solidFill>
                  <a:srgbClr val="FFFF00"/>
                </a:solidFill>
              </a:rPr>
              <a:t>name':'LA</a:t>
            </a:r>
            <a:r>
              <a:rPr lang="en-US" b="1" i="1" dirty="0">
                <a:solidFill>
                  <a:srgbClr val="FFFF00"/>
                </a:solidFill>
              </a:rPr>
              <a:t> </a:t>
            </a:r>
            <a:r>
              <a:rPr lang="en-US" b="1" i="1" dirty="0" err="1">
                <a:solidFill>
                  <a:srgbClr val="FFFF00"/>
                </a:solidFill>
              </a:rPr>
              <a:t>Office','type</a:t>
            </a:r>
            <a:r>
              <a:rPr lang="en-US" b="1" i="1" dirty="0">
                <a:solidFill>
                  <a:srgbClr val="FFFF00"/>
                </a:solidFill>
              </a:rPr>
              <a:t>': 'switch','</a:t>
            </a:r>
            <a:r>
              <a:rPr lang="en-US" b="1" i="1" dirty="0" err="1">
                <a:solidFill>
                  <a:srgbClr val="FFFF00"/>
                </a:solidFill>
              </a:rPr>
              <a:t>timeZone</a:t>
            </a:r>
            <a:r>
              <a:rPr lang="en-US" b="1" i="1" dirty="0">
                <a:solidFill>
                  <a:srgbClr val="FFFF00"/>
                </a:solidFill>
              </a:rPr>
              <a:t>':'America/</a:t>
            </a:r>
            <a:r>
              <a:rPr lang="en-US" b="1" i="1" dirty="0" err="1">
                <a:solidFill>
                  <a:srgbClr val="FFFF00"/>
                </a:solidFill>
              </a:rPr>
              <a:t>Los_Angeles</a:t>
            </a:r>
            <a:r>
              <a:rPr lang="en-US" b="1" i="1" dirty="0">
                <a:solidFill>
                  <a:srgbClr val="FFFF00"/>
                </a:solidFill>
              </a:rPr>
              <a:t>'}</a:t>
            </a:r>
          </a:p>
          <a:p>
            <a:pPr marL="457200" lvl="1" indent="0">
              <a:buNone/>
            </a:pPr>
            <a:r>
              <a:rPr lang="en-US" b="1" i="1" dirty="0" err="1">
                <a:solidFill>
                  <a:srgbClr val="FFFF00"/>
                </a:solidFill>
              </a:rPr>
              <a:t>post_url</a:t>
            </a:r>
            <a:r>
              <a:rPr lang="en-US" b="1" i="1" dirty="0">
                <a:solidFill>
                  <a:srgbClr val="FFFF00"/>
                </a:solidFill>
              </a:rPr>
              <a:t> = 'https://</a:t>
            </a:r>
            <a:r>
              <a:rPr lang="en-US" b="1" i="1" dirty="0" err="1">
                <a:solidFill>
                  <a:srgbClr val="FFFF00"/>
                </a:solidFill>
              </a:rPr>
              <a:t>api.meraki.com</a:t>
            </a:r>
            <a:r>
              <a:rPr lang="en-US" b="1" i="1" dirty="0">
                <a:solidFill>
                  <a:srgbClr val="FFFF00"/>
                </a:solidFill>
              </a:rPr>
              <a:t>/</a:t>
            </a:r>
            <a:r>
              <a:rPr lang="en-US" b="1" i="1" dirty="0" err="1">
                <a:solidFill>
                  <a:srgbClr val="FFFF00"/>
                </a:solidFill>
              </a:rPr>
              <a:t>api</a:t>
            </a:r>
            <a:r>
              <a:rPr lang="en-US" b="1" i="1" dirty="0">
                <a:solidFill>
                  <a:srgbClr val="FFFF00"/>
                </a:solidFill>
              </a:rPr>
              <a:t>/v0/organizations/549236/networks'</a:t>
            </a:r>
          </a:p>
          <a:p>
            <a:pPr marL="457200" lvl="1" indent="0">
              <a:buNone/>
            </a:pPr>
            <a:r>
              <a:rPr lang="en-US" b="1" i="1" dirty="0" err="1">
                <a:solidFill>
                  <a:srgbClr val="FFFF00"/>
                </a:solidFill>
              </a:rPr>
              <a:t>post_response</a:t>
            </a:r>
            <a:r>
              <a:rPr lang="en-US" b="1" i="1" dirty="0">
                <a:solidFill>
                  <a:srgbClr val="FFFF00"/>
                </a:solidFill>
              </a:rPr>
              <a:t> = </a:t>
            </a:r>
            <a:r>
              <a:rPr lang="en-US" b="1" i="1" dirty="0" err="1">
                <a:solidFill>
                  <a:srgbClr val="FFFF00"/>
                </a:solidFill>
              </a:rPr>
              <a:t>requests.post</a:t>
            </a:r>
            <a:r>
              <a:rPr lang="en-US" b="1" i="1" dirty="0">
                <a:solidFill>
                  <a:srgbClr val="FFFF00"/>
                </a:solidFill>
              </a:rPr>
              <a:t>(</a:t>
            </a:r>
            <a:r>
              <a:rPr lang="en-US" b="1" i="1" dirty="0" err="1">
                <a:solidFill>
                  <a:srgbClr val="FFFF00"/>
                </a:solidFill>
              </a:rPr>
              <a:t>post_url</a:t>
            </a:r>
            <a:r>
              <a:rPr lang="en-US" b="1" i="1" dirty="0">
                <a:solidFill>
                  <a:srgbClr val="FFFF00"/>
                </a:solidFill>
              </a:rPr>
              <a:t>, headers=headers, json=</a:t>
            </a:r>
            <a:r>
              <a:rPr lang="en-US" b="1" i="1" dirty="0" err="1">
                <a:solidFill>
                  <a:srgbClr val="FFFF00"/>
                </a:solidFill>
              </a:rPr>
              <a:t>new_network</a:t>
            </a:r>
            <a:r>
              <a:rPr lang="en-US" b="1" i="1" dirty="0">
                <a:solidFill>
                  <a:srgbClr val="FFFF00"/>
                </a:solidFill>
              </a:rPr>
              <a:t>)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print(f'{</a:t>
            </a:r>
            <a:r>
              <a:rPr lang="en-US" b="1" i="1" dirty="0" err="1">
                <a:solidFill>
                  <a:srgbClr val="FFFF00"/>
                </a:solidFill>
              </a:rPr>
              <a:t>post_response.status_code</a:t>
            </a:r>
            <a:r>
              <a:rPr lang="en-US" b="1" i="1" dirty="0">
                <a:solidFill>
                  <a:srgbClr val="FFFF00"/>
                </a:solidFill>
              </a:rPr>
              <a:t>} {</a:t>
            </a:r>
            <a:r>
              <a:rPr lang="en-US" b="1" i="1" dirty="0" err="1">
                <a:solidFill>
                  <a:srgbClr val="FFFF00"/>
                </a:solidFill>
              </a:rPr>
              <a:t>post_response.reason</a:t>
            </a:r>
            <a:r>
              <a:rPr lang="en-US" b="1" i="1" dirty="0">
                <a:solidFill>
                  <a:srgbClr val="FFFF00"/>
                </a:solidFill>
              </a:rPr>
              <a:t>}')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print(</a:t>
            </a:r>
            <a:r>
              <a:rPr lang="en-US" b="1" i="1" dirty="0" err="1">
                <a:solidFill>
                  <a:srgbClr val="FFFF00"/>
                </a:solidFill>
              </a:rPr>
              <a:t>post_response.text</a:t>
            </a:r>
            <a:r>
              <a:rPr lang="en-US" b="1" i="1" dirty="0">
                <a:solidFill>
                  <a:srgbClr val="FFFF00"/>
                </a:solidFill>
              </a:rPr>
              <a:t>)</a:t>
            </a:r>
          </a:p>
          <a:p>
            <a:pPr marL="457200" lvl="1" indent="0">
              <a:buNone/>
            </a:pPr>
            <a:endParaRPr lang="en-US" b="1" i="1" dirty="0">
              <a:solidFill>
                <a:srgbClr val="FFFF00"/>
              </a:solidFill>
            </a:endParaRPr>
          </a:p>
          <a:p>
            <a:pPr lvl="1"/>
            <a:r>
              <a:rPr lang="en-US" dirty="0"/>
              <a:t>The </a:t>
            </a:r>
            <a:r>
              <a:rPr lang="en-US" dirty="0" err="1"/>
              <a:t>DevNet</a:t>
            </a:r>
            <a:r>
              <a:rPr lang="en-US" dirty="0"/>
              <a:t> Sandbox does not allow POST/PUT operations </a:t>
            </a:r>
          </a:p>
          <a:p>
            <a:pPr lvl="1"/>
            <a:r>
              <a:rPr lang="en-US" dirty="0"/>
              <a:t>The response code and reason will be </a:t>
            </a:r>
            <a:r>
              <a:rPr lang="en-US" i="1" dirty="0"/>
              <a:t>403 Forbidden</a:t>
            </a:r>
          </a:p>
          <a:p>
            <a:pPr lvl="1"/>
            <a:r>
              <a:rPr lang="en-US" dirty="0"/>
              <a:t>A live Meraki system will return JSON data with new Network details</a:t>
            </a:r>
          </a:p>
          <a:p>
            <a:pPr marL="457200" lvl="1" indent="0">
              <a:buNone/>
            </a:pPr>
            <a:endParaRPr lang="en-US" b="1" i="1" dirty="0">
              <a:solidFill>
                <a:srgbClr val="FFFF0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9528C-333D-BF4A-844C-7BCC7757E8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98D1A2-1CD4-4A47-A0BC-C1215D1CD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8800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670A9-B06A-3448-BABA-FAD627500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9DACAD-17C1-C249-A498-C4A1A1ADD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81</a:t>
            </a:fld>
            <a:endParaRPr lang="en-US" dirty="0"/>
          </a:p>
        </p:txBody>
      </p:sp>
      <p:pic>
        <p:nvPicPr>
          <p:cNvPr id="3" name="python_meraki_2" descr="python_meraki_2">
            <a:hlinkClick r:id="" action="ppaction://media"/>
            <a:extLst>
              <a:ext uri="{FF2B5EF4-FFF2-40B4-BE49-F238E27FC236}">
                <a16:creationId xmlns:a16="http://schemas.microsoft.com/office/drawing/2014/main" id="{782F8051-EA1B-754B-9A2D-C143F6D404F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525" y="3175"/>
            <a:ext cx="12182475" cy="6652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638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3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D6E4C-FC36-3E4C-9387-96DD20072D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14013"/>
            <a:ext cx="9144000" cy="2387600"/>
          </a:xfrm>
        </p:spPr>
        <p:txBody>
          <a:bodyPr/>
          <a:lstStyle/>
          <a:p>
            <a:r>
              <a:rPr lang="en-US" dirty="0"/>
              <a:t>Part VII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51A0DE-9D64-5A48-94B5-5B4E427098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393688"/>
            <a:ext cx="9144000" cy="1655762"/>
          </a:xfrm>
        </p:spPr>
        <p:txBody>
          <a:bodyPr/>
          <a:lstStyle/>
          <a:p>
            <a:r>
              <a:rPr lang="en-US" dirty="0"/>
              <a:t>Cisco Platform APIs – SD-WAN</a:t>
            </a:r>
          </a:p>
        </p:txBody>
      </p:sp>
    </p:spTree>
    <p:extLst>
      <p:ext uri="{BB962C8B-B14F-4D97-AF65-F5344CB8AC3E}">
        <p14:creationId xmlns:p14="http://schemas.microsoft.com/office/powerpoint/2010/main" val="767783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3F575-354A-2940-BFCA-9CCF6B4D77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034010" cy="1325563"/>
          </a:xfrm>
        </p:spPr>
        <p:txBody>
          <a:bodyPr/>
          <a:lstStyle/>
          <a:p>
            <a:r>
              <a:rPr lang="en-US" dirty="0"/>
              <a:t>Software-Defined Wide Area Network (SD-WAN)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82774F-7ED2-5544-84A3-E36874911B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is it?</a:t>
            </a:r>
          </a:p>
          <a:p>
            <a:pPr lvl="1"/>
            <a:r>
              <a:rPr lang="en-US" dirty="0"/>
              <a:t>WAN router SDN solution, formerly </a:t>
            </a:r>
            <a:r>
              <a:rPr lang="en-US" dirty="0" err="1"/>
              <a:t>Viptela</a:t>
            </a:r>
            <a:r>
              <a:rPr lang="en-US" dirty="0"/>
              <a:t> (physical &amp; virtual)</a:t>
            </a:r>
          </a:p>
          <a:p>
            <a:pPr lvl="1"/>
            <a:r>
              <a:rPr lang="en-US" dirty="0"/>
              <a:t>Spans on-premises, co-location, &amp; public cloud environments</a:t>
            </a:r>
          </a:p>
          <a:p>
            <a:r>
              <a:rPr lang="en-US" dirty="0"/>
              <a:t>What is the controller?</a:t>
            </a:r>
          </a:p>
          <a:p>
            <a:pPr lvl="1"/>
            <a:r>
              <a:rPr lang="en-US" dirty="0" err="1"/>
              <a:t>vManage</a:t>
            </a:r>
            <a:r>
              <a:rPr lang="en-US" dirty="0"/>
              <a:t> </a:t>
            </a:r>
          </a:p>
          <a:p>
            <a:r>
              <a:rPr lang="en-US" dirty="0"/>
              <a:t>REST API Details:</a:t>
            </a:r>
          </a:p>
          <a:p>
            <a:pPr lvl="1"/>
            <a:r>
              <a:rPr lang="en-US" dirty="0"/>
              <a:t>Transport – HTTPS</a:t>
            </a:r>
          </a:p>
          <a:p>
            <a:pPr lvl="1"/>
            <a:r>
              <a:rPr lang="en-US" dirty="0"/>
              <a:t>Methods – GET, POST, &amp; DELETE</a:t>
            </a:r>
          </a:p>
          <a:p>
            <a:pPr lvl="1"/>
            <a:r>
              <a:rPr lang="en-US" dirty="0"/>
              <a:t>Content type – JSON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334516-EE7D-424E-9D4B-979F8C53BB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DCE2CF-870D-8442-9A14-D51A59D6E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773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3F575-354A-2940-BFCA-9CCF6B4D77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019020" cy="1325563"/>
          </a:xfrm>
        </p:spPr>
        <p:txBody>
          <a:bodyPr/>
          <a:lstStyle/>
          <a:p>
            <a:r>
              <a:rPr lang="en-US" dirty="0"/>
              <a:t>Software-Defined Wide Area Network (SD-WAN)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82774F-7ED2-5544-84A3-E36874911B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9585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API Authentication</a:t>
            </a:r>
          </a:p>
          <a:p>
            <a:pPr lvl="1"/>
            <a:r>
              <a:rPr lang="en-US" dirty="0"/>
              <a:t>URL – </a:t>
            </a:r>
            <a:r>
              <a:rPr lang="en-US" b="1" i="1" dirty="0">
                <a:solidFill>
                  <a:srgbClr val="FFFF00"/>
                </a:solidFill>
              </a:rPr>
              <a:t>https://</a:t>
            </a:r>
            <a:r>
              <a:rPr lang="en-US" b="1" i="1" dirty="0" err="1">
                <a:solidFill>
                  <a:srgbClr val="FF0000"/>
                </a:solidFill>
              </a:rPr>
              <a:t>vmanage-fqdn</a:t>
            </a:r>
            <a:r>
              <a:rPr lang="en-US" b="1" i="1" dirty="0">
                <a:solidFill>
                  <a:srgbClr val="FFFF00"/>
                </a:solidFill>
              </a:rPr>
              <a:t>/</a:t>
            </a:r>
            <a:r>
              <a:rPr lang="en-US" b="1" i="1" dirty="0" err="1">
                <a:solidFill>
                  <a:srgbClr val="FFFF00"/>
                </a:solidFill>
              </a:rPr>
              <a:t>dataservice</a:t>
            </a:r>
            <a:r>
              <a:rPr lang="en-US" b="1" i="1" dirty="0">
                <a:solidFill>
                  <a:srgbClr val="FFFF00"/>
                </a:solidFill>
              </a:rPr>
              <a:t>/</a:t>
            </a:r>
            <a:r>
              <a:rPr lang="en-US" b="1" i="1" dirty="0" err="1">
                <a:solidFill>
                  <a:srgbClr val="FFFF00"/>
                </a:solidFill>
              </a:rPr>
              <a:t>j_security_check</a:t>
            </a:r>
            <a:endParaRPr lang="en-US" b="1" i="1" dirty="0"/>
          </a:p>
          <a:p>
            <a:pPr lvl="1"/>
            <a:r>
              <a:rPr lang="en-US" dirty="0"/>
              <a:t>Username and password sent in the body of an HTTP POST</a:t>
            </a:r>
          </a:p>
          <a:p>
            <a:pPr lvl="1"/>
            <a:r>
              <a:rPr lang="en-US" dirty="0"/>
              <a:t>The </a:t>
            </a:r>
            <a:r>
              <a:rPr lang="en-US" b="1" i="1" dirty="0">
                <a:solidFill>
                  <a:srgbClr val="FFFF00"/>
                </a:solidFill>
              </a:rPr>
              <a:t>Content-Type</a:t>
            </a:r>
            <a:r>
              <a:rPr lang="en-US" dirty="0"/>
              <a:t> header must be </a:t>
            </a:r>
            <a:r>
              <a:rPr lang="en-US" b="1" i="1" dirty="0">
                <a:solidFill>
                  <a:srgbClr val="FFFF00"/>
                </a:solidFill>
              </a:rPr>
              <a:t>application/x-www-form-</a:t>
            </a:r>
            <a:r>
              <a:rPr lang="en-US" b="1" i="1" dirty="0" err="1">
                <a:solidFill>
                  <a:srgbClr val="FFFF00"/>
                </a:solidFill>
              </a:rPr>
              <a:t>urlencoded</a:t>
            </a:r>
            <a:endParaRPr lang="en-US" dirty="0">
              <a:solidFill>
                <a:srgbClr val="FFFF00"/>
              </a:solidFill>
            </a:endParaRP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{"</a:t>
            </a:r>
            <a:r>
              <a:rPr lang="en-US" b="1" i="1" dirty="0" err="1">
                <a:solidFill>
                  <a:srgbClr val="FFFF00"/>
                </a:solidFill>
              </a:rPr>
              <a:t>j_username":"</a:t>
            </a:r>
            <a:r>
              <a:rPr lang="en-US" b="1" i="1" dirty="0" err="1">
                <a:solidFill>
                  <a:srgbClr val="FF0000"/>
                </a:solidFill>
              </a:rPr>
              <a:t>username</a:t>
            </a:r>
            <a:r>
              <a:rPr lang="en-US" b="1" i="1" dirty="0">
                <a:solidFill>
                  <a:srgbClr val="FFFF00"/>
                </a:solidFill>
              </a:rPr>
              <a:t>", "</a:t>
            </a:r>
            <a:r>
              <a:rPr lang="en-US" b="1" i="1" dirty="0" err="1">
                <a:solidFill>
                  <a:srgbClr val="FFFF00"/>
                </a:solidFill>
              </a:rPr>
              <a:t>j_password":"</a:t>
            </a:r>
            <a:r>
              <a:rPr lang="en-US" b="1" i="1" dirty="0" err="1">
                <a:solidFill>
                  <a:srgbClr val="FF0000"/>
                </a:solidFill>
              </a:rPr>
              <a:t>password</a:t>
            </a:r>
            <a:r>
              <a:rPr lang="en-US" b="1" i="1" dirty="0">
                <a:solidFill>
                  <a:srgbClr val="FFFF00"/>
                </a:solidFill>
              </a:rPr>
              <a:t>"}</a:t>
            </a:r>
          </a:p>
          <a:p>
            <a:pPr marL="457200" lvl="1" indent="0">
              <a:buNone/>
            </a:pPr>
            <a:endParaRPr lang="en-US" b="1" i="1" dirty="0">
              <a:solidFill>
                <a:srgbClr val="FFFF00"/>
              </a:solidFill>
            </a:endParaRPr>
          </a:p>
          <a:p>
            <a:pPr lvl="1"/>
            <a:r>
              <a:rPr lang="en-US" dirty="0"/>
              <a:t>HTTP response includes a refreshable </a:t>
            </a:r>
            <a:r>
              <a:rPr lang="en-US" b="1" i="1" dirty="0">
                <a:solidFill>
                  <a:srgbClr val="FFFF00"/>
                </a:solidFill>
              </a:rPr>
              <a:t>session cookie</a:t>
            </a:r>
          </a:p>
          <a:p>
            <a:pPr lvl="1"/>
            <a:r>
              <a:rPr lang="en-US" dirty="0"/>
              <a:t>Use the </a:t>
            </a:r>
            <a:r>
              <a:rPr lang="en-US" b="1" i="1" dirty="0">
                <a:solidFill>
                  <a:srgbClr val="FFFF00"/>
                </a:solidFill>
              </a:rPr>
              <a:t>session cookie</a:t>
            </a:r>
            <a:r>
              <a:rPr lang="en-US" b="1" i="1" dirty="0"/>
              <a:t> </a:t>
            </a:r>
            <a:r>
              <a:rPr lang="en-US" dirty="0"/>
              <a:t>to obtain an </a:t>
            </a:r>
            <a:r>
              <a:rPr lang="en-US" b="1" i="1" dirty="0">
                <a:solidFill>
                  <a:srgbClr val="FFFF00"/>
                </a:solidFill>
              </a:rPr>
              <a:t>XSRF token</a:t>
            </a:r>
          </a:p>
          <a:p>
            <a:pPr lvl="1"/>
            <a:r>
              <a:rPr lang="en-US" dirty="0"/>
              <a:t>URL – </a:t>
            </a:r>
            <a:r>
              <a:rPr lang="en-US" b="1" i="1" dirty="0">
                <a:solidFill>
                  <a:srgbClr val="FFFF00"/>
                </a:solidFill>
              </a:rPr>
              <a:t>https://</a:t>
            </a:r>
            <a:r>
              <a:rPr lang="en-US" b="1" i="1" dirty="0" err="1">
                <a:solidFill>
                  <a:srgbClr val="FF0000"/>
                </a:solidFill>
              </a:rPr>
              <a:t>vmanage-fqdn</a:t>
            </a:r>
            <a:r>
              <a:rPr lang="en-US" b="1" i="1" dirty="0">
                <a:solidFill>
                  <a:srgbClr val="FFFF00"/>
                </a:solidFill>
              </a:rPr>
              <a:t>/</a:t>
            </a:r>
            <a:r>
              <a:rPr lang="en-US" b="1" i="1" dirty="0" err="1">
                <a:solidFill>
                  <a:srgbClr val="FFFF00"/>
                </a:solidFill>
              </a:rPr>
              <a:t>dataservice</a:t>
            </a:r>
            <a:r>
              <a:rPr lang="en-US" b="1" i="1" dirty="0">
                <a:solidFill>
                  <a:srgbClr val="FFFF00"/>
                </a:solidFill>
              </a:rPr>
              <a:t>/client/token</a:t>
            </a:r>
            <a:endParaRPr lang="en-US" dirty="0"/>
          </a:p>
          <a:p>
            <a:pPr marL="457200" lvl="1" indent="0">
              <a:buNone/>
            </a:pPr>
            <a:endParaRPr lang="en-US" b="1" i="1" dirty="0">
              <a:solidFill>
                <a:srgbClr val="FFFF00"/>
              </a:solidFill>
            </a:endParaRPr>
          </a:p>
          <a:p>
            <a:pPr lvl="1"/>
            <a:r>
              <a:rPr lang="en-US" dirty="0"/>
              <a:t>Subsequent requests must include:</a:t>
            </a:r>
          </a:p>
          <a:p>
            <a:pPr lvl="2"/>
            <a:r>
              <a:rPr lang="en-US" dirty="0"/>
              <a:t>The </a:t>
            </a:r>
            <a:r>
              <a:rPr lang="en-US" b="1" i="1" dirty="0">
                <a:solidFill>
                  <a:srgbClr val="FFFF00"/>
                </a:solidFill>
              </a:rPr>
              <a:t>session cookie</a:t>
            </a:r>
            <a:endParaRPr lang="en-US" dirty="0">
              <a:solidFill>
                <a:srgbClr val="FFFF00"/>
              </a:solidFill>
            </a:endParaRPr>
          </a:p>
          <a:p>
            <a:pPr lvl="2"/>
            <a:r>
              <a:rPr lang="en-US" dirty="0"/>
              <a:t>The </a:t>
            </a:r>
            <a:r>
              <a:rPr lang="en-US" b="1" i="1" dirty="0">
                <a:solidFill>
                  <a:srgbClr val="FFFF00"/>
                </a:solidFill>
              </a:rPr>
              <a:t>XSRF token</a:t>
            </a:r>
            <a:r>
              <a:rPr lang="en-US" dirty="0"/>
              <a:t> as a header named </a:t>
            </a:r>
            <a:r>
              <a:rPr lang="en-US" b="1" i="1" dirty="0">
                <a:solidFill>
                  <a:srgbClr val="FFFF00"/>
                </a:solidFill>
              </a:rPr>
              <a:t>X-XSRF-TOKEN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334516-EE7D-424E-9D4B-979F8C53BB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DCE2CF-870D-8442-9A14-D51A59D6E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3481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3F575-354A-2940-BFCA-9CCF6B4D77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034010" cy="1325563"/>
          </a:xfrm>
        </p:spPr>
        <p:txBody>
          <a:bodyPr/>
          <a:lstStyle/>
          <a:p>
            <a:r>
              <a:rPr lang="en-US" dirty="0"/>
              <a:t>Software-Defined Wide Area Network (SD-WAN)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82774F-7ED2-5544-84A3-E36874911B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689236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API documentation:</a:t>
            </a:r>
          </a:p>
          <a:p>
            <a:pPr lvl="1"/>
            <a:r>
              <a:rPr lang="en-US" dirty="0">
                <a:hlinkClick r:id="rId3"/>
              </a:rPr>
              <a:t>https://sdwan-docs.cisco.com/Product_Documentation/Command_Reference/Command_Reference/vManage_REST_APIs</a:t>
            </a:r>
            <a:endParaRPr lang="en-US" dirty="0"/>
          </a:p>
          <a:p>
            <a:pPr lvl="1"/>
            <a:r>
              <a:rPr lang="en-US" dirty="0">
                <a:hlinkClick r:id="rId4"/>
              </a:rPr>
              <a:t>https://vmanage.fqdn/apidocs</a:t>
            </a:r>
            <a:endParaRPr lang="en-US" dirty="0"/>
          </a:p>
          <a:p>
            <a:r>
              <a:rPr lang="en-US" dirty="0"/>
              <a:t>Lab Resources</a:t>
            </a:r>
          </a:p>
          <a:p>
            <a:pPr lvl="1"/>
            <a:r>
              <a:rPr lang="en-US" dirty="0"/>
              <a:t>WWT Platform</a:t>
            </a:r>
          </a:p>
          <a:p>
            <a:pPr lvl="2"/>
            <a:r>
              <a:rPr lang="en-US" dirty="0">
                <a:hlinkClick r:id="rId5"/>
              </a:rPr>
              <a:t>https://www.wwt.com/lab/cisco-sd-wan-viptela-foundations-lab</a:t>
            </a:r>
            <a:endParaRPr lang="en-US" dirty="0"/>
          </a:p>
          <a:p>
            <a:pPr lvl="2"/>
            <a:r>
              <a:rPr lang="en-US" dirty="0">
                <a:hlinkClick r:id="rId6"/>
              </a:rPr>
              <a:t>https://www.wwt.com/lab/cisco-sd-wan-programmability-lab</a:t>
            </a:r>
            <a:endParaRPr lang="en-US" dirty="0"/>
          </a:p>
          <a:p>
            <a:pPr lvl="2"/>
            <a:r>
              <a:rPr lang="en-US" dirty="0">
                <a:hlinkClick r:id="rId7"/>
              </a:rPr>
              <a:t>https://www.wwt.com/lab/explore-o365-optimization-with-cisco-sd-wan</a:t>
            </a:r>
            <a:endParaRPr lang="en-US" dirty="0"/>
          </a:p>
          <a:p>
            <a:pPr lvl="1"/>
            <a:r>
              <a:rPr lang="en-US" dirty="0"/>
              <a:t>Cisco </a:t>
            </a:r>
            <a:r>
              <a:rPr lang="en-US" dirty="0" err="1"/>
              <a:t>DevNet</a:t>
            </a:r>
            <a:endParaRPr lang="en-US" dirty="0"/>
          </a:p>
          <a:p>
            <a:pPr lvl="2"/>
            <a:r>
              <a:rPr lang="en-US" dirty="0">
                <a:hlinkClick r:id="rId8"/>
              </a:rPr>
              <a:t>https://developer.cisco.com/sdwan/</a:t>
            </a:r>
            <a:endParaRPr lang="en-US" dirty="0"/>
          </a:p>
          <a:p>
            <a:pPr lvl="2"/>
            <a:r>
              <a:rPr lang="en-US" dirty="0"/>
              <a:t>Includes always-on sandbox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334516-EE7D-424E-9D4B-979F8C53BB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DCE2CF-870D-8442-9A14-D51A59D6E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522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DF7CD-7263-9840-AE80-6F1B7FA6A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cURL</a:t>
            </a:r>
            <a:r>
              <a:rPr lang="en-US" dirty="0"/>
              <a:t> – </a:t>
            </a:r>
            <a:r>
              <a:rPr lang="en-US" dirty="0" err="1"/>
              <a:t>DevNet</a:t>
            </a:r>
            <a:r>
              <a:rPr lang="en-US" dirty="0"/>
              <a:t> Always-On SD-WAN Sandbox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10A140-16FE-F54F-9766-D3A50E4E4F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609162" cy="4530726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Step 1 – Authenticate &amp; store token in a cookie file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curl -X POST -</a:t>
            </a:r>
            <a:r>
              <a:rPr lang="en-US" b="1" i="1" dirty="0" err="1">
                <a:solidFill>
                  <a:srgbClr val="FFFF00"/>
                </a:solidFill>
              </a:rPr>
              <a:t>kic</a:t>
            </a:r>
            <a:r>
              <a:rPr lang="en-US" b="1" i="1" dirty="0">
                <a:solidFill>
                  <a:srgbClr val="FFFF00"/>
                </a:solidFill>
              </a:rPr>
              <a:t> .</a:t>
            </a:r>
            <a:r>
              <a:rPr lang="en-US" b="1" i="1" dirty="0" err="1">
                <a:solidFill>
                  <a:srgbClr val="FFFF00"/>
                </a:solidFill>
              </a:rPr>
              <a:t>cookie_jar</a:t>
            </a:r>
            <a:r>
              <a:rPr lang="en-US" b="1" i="1" dirty="0">
                <a:solidFill>
                  <a:srgbClr val="FFFF00"/>
                </a:solidFill>
              </a:rPr>
              <a:t> \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--</a:t>
            </a:r>
            <a:r>
              <a:rPr lang="en-US" b="1" i="1" dirty="0" err="1">
                <a:solidFill>
                  <a:srgbClr val="FFFF00"/>
                </a:solidFill>
              </a:rPr>
              <a:t>url</a:t>
            </a:r>
            <a:r>
              <a:rPr lang="en-US" b="1" i="1" dirty="0">
                <a:solidFill>
                  <a:srgbClr val="FFFF00"/>
                </a:solidFill>
              </a:rPr>
              <a:t> https://sandboxsdwan.cisco.com:8443/</a:t>
            </a:r>
            <a:r>
              <a:rPr lang="en-US" b="1" i="1" dirty="0" err="1">
                <a:solidFill>
                  <a:srgbClr val="FFFF00"/>
                </a:solidFill>
              </a:rPr>
              <a:t>dataservice</a:t>
            </a:r>
            <a:r>
              <a:rPr lang="en-US" b="1" i="1" dirty="0">
                <a:solidFill>
                  <a:srgbClr val="FFFF00"/>
                </a:solidFill>
              </a:rPr>
              <a:t>/</a:t>
            </a:r>
            <a:r>
              <a:rPr lang="en-US" b="1" i="1" dirty="0" err="1">
                <a:solidFill>
                  <a:srgbClr val="FFFF00"/>
                </a:solidFill>
              </a:rPr>
              <a:t>j_security_check</a:t>
            </a:r>
            <a:r>
              <a:rPr lang="en-US" b="1" i="1" dirty="0">
                <a:solidFill>
                  <a:srgbClr val="FFFF00"/>
                </a:solidFill>
              </a:rPr>
              <a:t> \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--data-</a:t>
            </a:r>
            <a:r>
              <a:rPr lang="en-US" b="1" i="1" dirty="0" err="1">
                <a:solidFill>
                  <a:srgbClr val="FFFF00"/>
                </a:solidFill>
              </a:rPr>
              <a:t>urlencode</a:t>
            </a:r>
            <a:r>
              <a:rPr lang="en-US" b="1" i="1" dirty="0">
                <a:solidFill>
                  <a:srgbClr val="FFFF00"/>
                </a:solidFill>
              </a:rPr>
              <a:t> '</a:t>
            </a:r>
            <a:r>
              <a:rPr lang="en-US" b="1" i="1" dirty="0" err="1">
                <a:solidFill>
                  <a:srgbClr val="FFFF00"/>
                </a:solidFill>
              </a:rPr>
              <a:t>j_username</a:t>
            </a:r>
            <a:r>
              <a:rPr lang="en-US" b="1" i="1" dirty="0">
                <a:solidFill>
                  <a:srgbClr val="FFFF00"/>
                </a:solidFill>
              </a:rPr>
              <a:t>=</a:t>
            </a:r>
            <a:r>
              <a:rPr lang="en-US" b="1" i="1" dirty="0" err="1">
                <a:solidFill>
                  <a:srgbClr val="FFFF00"/>
                </a:solidFill>
              </a:rPr>
              <a:t>devnetuser</a:t>
            </a:r>
            <a:r>
              <a:rPr lang="en-US" b="1" i="1" dirty="0">
                <a:solidFill>
                  <a:srgbClr val="FFFF00"/>
                </a:solidFill>
              </a:rPr>
              <a:t>' \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--data-</a:t>
            </a:r>
            <a:r>
              <a:rPr lang="en-US" b="1" i="1" dirty="0" err="1">
                <a:solidFill>
                  <a:srgbClr val="FFFF00"/>
                </a:solidFill>
              </a:rPr>
              <a:t>urlencode</a:t>
            </a:r>
            <a:r>
              <a:rPr lang="en-US" b="1" i="1" dirty="0">
                <a:solidFill>
                  <a:srgbClr val="FFFF00"/>
                </a:solidFill>
              </a:rPr>
              <a:t> '</a:t>
            </a:r>
            <a:r>
              <a:rPr lang="en-US" b="1" i="1" dirty="0" err="1">
                <a:solidFill>
                  <a:srgbClr val="FFFF00"/>
                </a:solidFill>
              </a:rPr>
              <a:t>j_password</a:t>
            </a:r>
            <a:r>
              <a:rPr lang="en-US" b="1" i="1" dirty="0">
                <a:solidFill>
                  <a:srgbClr val="FFFF00"/>
                </a:solidFill>
              </a:rPr>
              <a:t>=Cisco123!'</a:t>
            </a:r>
          </a:p>
          <a:p>
            <a:pPr marL="457200" lvl="1" indent="0">
              <a:buNone/>
            </a:pPr>
            <a:r>
              <a:rPr lang="en-US" b="1" i="1" dirty="0"/>
              <a:t>	</a:t>
            </a:r>
            <a:endParaRPr lang="en-US" dirty="0"/>
          </a:p>
          <a:p>
            <a:r>
              <a:rPr lang="en-US" dirty="0"/>
              <a:t>Step 2 – Get an XSRF token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curl -X GET --</a:t>
            </a:r>
            <a:r>
              <a:rPr lang="en-US" b="1" i="1" dirty="0" err="1">
                <a:solidFill>
                  <a:srgbClr val="FFFF00"/>
                </a:solidFill>
              </a:rPr>
              <a:t>url</a:t>
            </a:r>
            <a:r>
              <a:rPr lang="en-US" b="1" i="1" dirty="0">
                <a:solidFill>
                  <a:srgbClr val="FFFF00"/>
                </a:solidFill>
              </a:rPr>
              <a:t> https://sandboxsdwan.cisco.com:8443/</a:t>
            </a:r>
            <a:r>
              <a:rPr lang="en-US" b="1" i="1" dirty="0" err="1">
                <a:solidFill>
                  <a:srgbClr val="FFFF00"/>
                </a:solidFill>
              </a:rPr>
              <a:t>dataservice</a:t>
            </a:r>
            <a:r>
              <a:rPr lang="en-US" b="1" i="1" dirty="0">
                <a:solidFill>
                  <a:srgbClr val="FFFF00"/>
                </a:solidFill>
              </a:rPr>
              <a:t>/client/token \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-</a:t>
            </a:r>
            <a:r>
              <a:rPr lang="en-US" b="1" i="1" dirty="0" err="1">
                <a:solidFill>
                  <a:srgbClr val="FFFF00"/>
                </a:solidFill>
              </a:rPr>
              <a:t>kib</a:t>
            </a:r>
            <a:r>
              <a:rPr lang="en-US" b="1" i="1" dirty="0">
                <a:solidFill>
                  <a:srgbClr val="FFFF00"/>
                </a:solidFill>
              </a:rPr>
              <a:t> .</a:t>
            </a:r>
            <a:r>
              <a:rPr lang="en-US" b="1" i="1" dirty="0" err="1">
                <a:solidFill>
                  <a:srgbClr val="FFFF00"/>
                </a:solidFill>
              </a:rPr>
              <a:t>cookie_jar</a:t>
            </a:r>
            <a:endParaRPr lang="en-US" b="1" i="1" dirty="0">
              <a:solidFill>
                <a:srgbClr val="FFFF00"/>
              </a:solidFill>
            </a:endParaRPr>
          </a:p>
          <a:p>
            <a:pPr marL="457200" lvl="1" indent="0">
              <a:buNone/>
            </a:pPr>
            <a:endParaRPr lang="en-US" b="1" i="1" dirty="0">
              <a:solidFill>
                <a:srgbClr val="FFFF00"/>
              </a:solidFill>
            </a:endParaRPr>
          </a:p>
          <a:p>
            <a:pPr lvl="1"/>
            <a:r>
              <a:rPr lang="en-US" dirty="0"/>
              <a:t>The </a:t>
            </a:r>
            <a:r>
              <a:rPr lang="en-US" dirty="0" err="1"/>
              <a:t>DevNet</a:t>
            </a:r>
            <a:r>
              <a:rPr lang="en-US" dirty="0"/>
              <a:t> Sandbox will not return an XSRF token </a:t>
            </a:r>
          </a:p>
          <a:p>
            <a:pPr lvl="1"/>
            <a:r>
              <a:rPr lang="en-US" dirty="0"/>
              <a:t>The </a:t>
            </a:r>
            <a:r>
              <a:rPr lang="en-US" i="1" dirty="0"/>
              <a:t>404 Not Found</a:t>
            </a:r>
            <a:r>
              <a:rPr lang="en-US" dirty="0"/>
              <a:t> response will have an empty body</a:t>
            </a:r>
          </a:p>
          <a:p>
            <a:pPr lvl="1"/>
            <a:r>
              <a:rPr lang="en-US" dirty="0"/>
              <a:t>A live </a:t>
            </a:r>
            <a:r>
              <a:rPr lang="en-US" dirty="0" err="1"/>
              <a:t>vManage</a:t>
            </a:r>
            <a:r>
              <a:rPr lang="en-US" dirty="0"/>
              <a:t> returns an XSRF token in the response body</a:t>
            </a:r>
            <a:endParaRPr lang="en-US" b="1" i="1" dirty="0">
              <a:solidFill>
                <a:srgbClr val="FFFF0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9528C-333D-BF4A-844C-7BCC7757E8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98D1A2-1CD4-4A47-A0BC-C1215D1CD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1144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670A9-B06A-3448-BABA-FAD627500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9DACAD-17C1-C249-A498-C4A1A1ADD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87</a:t>
            </a:fld>
            <a:endParaRPr lang="en-US" dirty="0"/>
          </a:p>
        </p:txBody>
      </p:sp>
      <p:pic>
        <p:nvPicPr>
          <p:cNvPr id="9" name="curl_sdwan_1a" descr="curl_sdwan_1a">
            <a:hlinkClick r:id="" action="ppaction://media"/>
            <a:extLst>
              <a:ext uri="{FF2B5EF4-FFF2-40B4-BE49-F238E27FC236}">
                <a16:creationId xmlns:a16="http://schemas.microsoft.com/office/drawing/2014/main" id="{86F2AA03-0B8E-E841-96AC-A755F2517D0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525" y="1587"/>
            <a:ext cx="12182475" cy="6652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605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039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DF7CD-7263-9840-AE80-6F1B7FA6A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cURL</a:t>
            </a:r>
            <a:r>
              <a:rPr lang="en-US" dirty="0"/>
              <a:t> – </a:t>
            </a:r>
            <a:r>
              <a:rPr lang="en-US" dirty="0" err="1"/>
              <a:t>DevNet</a:t>
            </a:r>
            <a:r>
              <a:rPr lang="en-US" dirty="0"/>
              <a:t> Always-On SD-WAN Sandbox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10A140-16FE-F54F-9766-D3A50E4E4F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620737" cy="4351338"/>
          </a:xfrm>
        </p:spPr>
        <p:txBody>
          <a:bodyPr>
            <a:normAutofit/>
          </a:bodyPr>
          <a:lstStyle/>
          <a:p>
            <a:r>
              <a:rPr lang="en-US" dirty="0"/>
              <a:t>Step 3 – Store the XSRF token in an environment variable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export XSRF_TOKEN=</a:t>
            </a:r>
            <a:r>
              <a:rPr lang="en-US" b="1" i="1" dirty="0" err="1">
                <a:solidFill>
                  <a:srgbClr val="FF0000"/>
                </a:solidFill>
              </a:rPr>
              <a:t>xsrf_token</a:t>
            </a:r>
            <a:r>
              <a:rPr lang="en-US" b="1" i="1" dirty="0">
                <a:solidFill>
                  <a:srgbClr val="FF0000"/>
                </a:solidFill>
              </a:rPr>
              <a:t> </a:t>
            </a:r>
            <a:r>
              <a:rPr lang="en-US" b="1" i="1" dirty="0"/>
              <a:t># copy/paste the token from the response</a:t>
            </a:r>
          </a:p>
          <a:p>
            <a:pPr marL="457200" lvl="1" indent="0">
              <a:buNone/>
            </a:pPr>
            <a:r>
              <a:rPr lang="en-US" b="1" i="1" dirty="0"/>
              <a:t>	</a:t>
            </a:r>
            <a:endParaRPr lang="en-US" dirty="0"/>
          </a:p>
          <a:p>
            <a:r>
              <a:rPr lang="en-US" dirty="0"/>
              <a:t>Step 4 – Get a list of Device Templates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curl -X GET -</a:t>
            </a:r>
            <a:r>
              <a:rPr lang="en-US" b="1" i="1" dirty="0" err="1">
                <a:solidFill>
                  <a:srgbClr val="FFFF00"/>
                </a:solidFill>
              </a:rPr>
              <a:t>kib</a:t>
            </a:r>
            <a:r>
              <a:rPr lang="en-US" b="1" i="1" dirty="0">
                <a:solidFill>
                  <a:srgbClr val="FFFF00"/>
                </a:solidFill>
              </a:rPr>
              <a:t> .</a:t>
            </a:r>
            <a:r>
              <a:rPr lang="en-US" b="1" i="1" dirty="0" err="1">
                <a:solidFill>
                  <a:srgbClr val="FFFF00"/>
                </a:solidFill>
              </a:rPr>
              <a:t>cookie_jar</a:t>
            </a:r>
            <a:r>
              <a:rPr lang="en-US" b="1" i="1" dirty="0">
                <a:solidFill>
                  <a:srgbClr val="FFFF00"/>
                </a:solidFill>
              </a:rPr>
              <a:t> -H 'X-XSRF-TOKEN: </a:t>
            </a:r>
            <a:r>
              <a:rPr lang="en-US" b="1" i="1" dirty="0" err="1">
                <a:solidFill>
                  <a:srgbClr val="FFFF00"/>
                </a:solidFill>
              </a:rPr>
              <a:t>xsrf_token</a:t>
            </a:r>
            <a:r>
              <a:rPr lang="en-US" b="1" i="1" dirty="0">
                <a:solidFill>
                  <a:srgbClr val="FFFF00"/>
                </a:solidFill>
              </a:rPr>
              <a:t>' \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--</a:t>
            </a:r>
            <a:r>
              <a:rPr lang="en-US" b="1" i="1" dirty="0" err="1">
                <a:solidFill>
                  <a:srgbClr val="FFFF00"/>
                </a:solidFill>
              </a:rPr>
              <a:t>url</a:t>
            </a:r>
            <a:r>
              <a:rPr lang="en-US" b="1" i="1" dirty="0">
                <a:solidFill>
                  <a:srgbClr val="FFFF00"/>
                </a:solidFill>
              </a:rPr>
              <a:t> https://sandboxsdwan.cisco.com:8443/</a:t>
            </a:r>
            <a:r>
              <a:rPr lang="en-US" b="1" i="1" dirty="0" err="1">
                <a:solidFill>
                  <a:srgbClr val="FFFF00"/>
                </a:solidFill>
              </a:rPr>
              <a:t>dataservice</a:t>
            </a:r>
            <a:r>
              <a:rPr lang="en-US" b="1" i="1" dirty="0">
                <a:solidFill>
                  <a:srgbClr val="FFFF00"/>
                </a:solidFill>
              </a:rPr>
              <a:t>/template/device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9528C-333D-BF4A-844C-7BCC7757E8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98D1A2-1CD4-4A47-A0BC-C1215D1CD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5569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670A9-B06A-3448-BABA-FAD627500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9DACAD-17C1-C249-A498-C4A1A1ADD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89</a:t>
            </a:fld>
            <a:endParaRPr lang="en-US" dirty="0"/>
          </a:p>
        </p:txBody>
      </p:sp>
      <p:pic>
        <p:nvPicPr>
          <p:cNvPr id="2" name="curl_sdwan_2" descr="curl_sdwan_2">
            <a:hlinkClick r:id="" action="ppaction://media"/>
            <a:extLst>
              <a:ext uri="{FF2B5EF4-FFF2-40B4-BE49-F238E27FC236}">
                <a16:creationId xmlns:a16="http://schemas.microsoft.com/office/drawing/2014/main" id="{B8262079-D142-944D-8187-95B3F9FA217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350" y="3175"/>
            <a:ext cx="12185650" cy="6654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138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91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FC9BC-162C-754A-A134-D392F08CD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cURL</a:t>
            </a:r>
            <a:r>
              <a:rPr lang="en-US" dirty="0"/>
              <a:t> Syntax Format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C7DC7-0671-F543-9991-CF8210E256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Format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curl [options…] &lt;</a:t>
            </a:r>
            <a:r>
              <a:rPr lang="en-US" sz="2800" b="1" i="1" dirty="0" err="1">
                <a:solidFill>
                  <a:srgbClr val="FFFF00"/>
                </a:solidFill>
              </a:rPr>
              <a:t>url</a:t>
            </a:r>
            <a:r>
              <a:rPr lang="en-US" sz="2800" b="1" i="1" dirty="0">
                <a:solidFill>
                  <a:srgbClr val="FFFF00"/>
                </a:solidFill>
              </a:rPr>
              <a:t>&gt;</a:t>
            </a:r>
            <a:endParaRPr lang="en-US" sz="2800" dirty="0"/>
          </a:p>
          <a:p>
            <a:r>
              <a:rPr lang="en-US" dirty="0"/>
              <a:t>Run the Docker Container for the hands-on exercises</a:t>
            </a:r>
          </a:p>
          <a:p>
            <a:r>
              <a:rPr lang="en-US" dirty="0"/>
              <a:t>Enter the commands: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curl --version </a:t>
            </a:r>
            <a:r>
              <a:rPr lang="en-US" sz="2800" b="1" dirty="0"/>
              <a:t>or </a:t>
            </a:r>
            <a:r>
              <a:rPr lang="en-US" sz="2800" b="1" i="1" dirty="0">
                <a:solidFill>
                  <a:srgbClr val="FFFF00"/>
                </a:solidFill>
              </a:rPr>
              <a:t>curl -V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curl https://</a:t>
            </a:r>
            <a:r>
              <a:rPr lang="en-US" sz="2800" b="1" i="1" dirty="0" err="1">
                <a:solidFill>
                  <a:srgbClr val="FFFF00"/>
                </a:solidFill>
              </a:rPr>
              <a:t>whatsmyua.info</a:t>
            </a:r>
            <a:r>
              <a:rPr lang="en-US" sz="2800" b="1" i="1" dirty="0">
                <a:solidFill>
                  <a:srgbClr val="FFFF00"/>
                </a:solidFill>
              </a:rPr>
              <a:t>/</a:t>
            </a:r>
            <a:r>
              <a:rPr lang="en-US" sz="2800" b="1" i="1" dirty="0" err="1">
                <a:solidFill>
                  <a:srgbClr val="FFFF00"/>
                </a:solidFill>
              </a:rPr>
              <a:t>api</a:t>
            </a:r>
            <a:r>
              <a:rPr lang="en-US" sz="2800" b="1" i="1" dirty="0">
                <a:solidFill>
                  <a:srgbClr val="FFFF00"/>
                </a:solidFill>
              </a:rPr>
              <a:t>/v1/</a:t>
            </a:r>
            <a:r>
              <a:rPr lang="en-US" sz="2800" b="1" i="1" dirty="0" err="1">
                <a:solidFill>
                  <a:srgbClr val="FFFF00"/>
                </a:solidFill>
              </a:rPr>
              <a:t>ua</a:t>
            </a:r>
            <a:endParaRPr lang="en-US" sz="2800" b="1" i="1" dirty="0">
              <a:solidFill>
                <a:srgbClr val="FFFF0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C6DDB4-CE9E-4843-86A9-EFC27330D0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AD6D8E-DFAE-8E42-9152-B189D9284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8E649F-E375-614D-8A53-9704053A894D}"/>
              </a:ext>
            </a:extLst>
          </p:cNvPr>
          <p:cNvSpPr/>
          <p:nvPr/>
        </p:nvSpPr>
        <p:spPr>
          <a:xfrm>
            <a:off x="5593080" y="4199486"/>
            <a:ext cx="1673727" cy="4049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11B4F6A-3227-AA48-9B9B-D28C475E3FCA}"/>
              </a:ext>
            </a:extLst>
          </p:cNvPr>
          <p:cNvSpPr/>
          <p:nvPr/>
        </p:nvSpPr>
        <p:spPr>
          <a:xfrm>
            <a:off x="1975629" y="4199486"/>
            <a:ext cx="3617451" cy="4049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3970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 animBg="1"/>
      <p:bldP spid="7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10A140-16FE-F54F-9766-D3A50E4E4F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3620" y="1825625"/>
            <a:ext cx="11852476" cy="4351338"/>
          </a:xfrm>
        </p:spPr>
        <p:txBody>
          <a:bodyPr>
            <a:normAutofit/>
          </a:bodyPr>
          <a:lstStyle/>
          <a:p>
            <a:r>
              <a:rPr lang="en-US" dirty="0"/>
              <a:t>Step 5 – Enable the </a:t>
            </a:r>
            <a:r>
              <a:rPr lang="en-US" dirty="0" err="1"/>
              <a:t>vManage</a:t>
            </a:r>
            <a:r>
              <a:rPr lang="en-US" dirty="0"/>
              <a:t> Login Banner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curl -X PUT -</a:t>
            </a:r>
            <a:r>
              <a:rPr lang="en-US" b="1" i="1" dirty="0" err="1">
                <a:solidFill>
                  <a:srgbClr val="FFFF00"/>
                </a:solidFill>
              </a:rPr>
              <a:t>kib</a:t>
            </a:r>
            <a:r>
              <a:rPr lang="en-US" b="1" i="1" dirty="0">
                <a:solidFill>
                  <a:srgbClr val="FFFF00"/>
                </a:solidFill>
              </a:rPr>
              <a:t> .</a:t>
            </a:r>
            <a:r>
              <a:rPr lang="en-US" b="1" i="1" dirty="0" err="1">
                <a:solidFill>
                  <a:srgbClr val="FFFF00"/>
                </a:solidFill>
              </a:rPr>
              <a:t>cookie_jar</a:t>
            </a:r>
            <a:r>
              <a:rPr lang="en-US" b="1" i="1" dirty="0">
                <a:solidFill>
                  <a:srgbClr val="FFFF00"/>
                </a:solidFill>
              </a:rPr>
              <a:t> -H 'X-XSRF-TOKEN: </a:t>
            </a:r>
            <a:r>
              <a:rPr lang="en-US" b="1" i="1" dirty="0" err="1">
                <a:solidFill>
                  <a:srgbClr val="FFFF00"/>
                </a:solidFill>
              </a:rPr>
              <a:t>xsrf_token</a:t>
            </a:r>
            <a:r>
              <a:rPr lang="en-US" b="1" i="1" dirty="0">
                <a:solidFill>
                  <a:srgbClr val="FFFF00"/>
                </a:solidFill>
              </a:rPr>
              <a:t>' \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-H 'Content-Type: application/json' \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--data-raw '{mode: "on", </a:t>
            </a:r>
            <a:r>
              <a:rPr lang="en-US" b="1" i="1" dirty="0" err="1">
                <a:solidFill>
                  <a:srgbClr val="FFFF00"/>
                </a:solidFill>
              </a:rPr>
              <a:t>bannerDetail</a:t>
            </a:r>
            <a:r>
              <a:rPr lang="en-US" b="1" i="1" dirty="0">
                <a:solidFill>
                  <a:srgbClr val="FFFF00"/>
                </a:solidFill>
              </a:rPr>
              <a:t>: "Welcome to </a:t>
            </a:r>
            <a:r>
              <a:rPr lang="en-US" b="1" i="1" dirty="0" err="1">
                <a:solidFill>
                  <a:srgbClr val="FFFF00"/>
                </a:solidFill>
              </a:rPr>
              <a:t>vManage</a:t>
            </a:r>
            <a:r>
              <a:rPr lang="en-US" b="1" i="1" dirty="0">
                <a:solidFill>
                  <a:srgbClr val="FFFF00"/>
                </a:solidFill>
              </a:rPr>
              <a:t>"}' \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--</a:t>
            </a:r>
            <a:r>
              <a:rPr lang="en-US" b="1" i="1" dirty="0" err="1">
                <a:solidFill>
                  <a:srgbClr val="FFFF00"/>
                </a:solidFill>
              </a:rPr>
              <a:t>url</a:t>
            </a:r>
            <a:r>
              <a:rPr lang="en-US" b="1" i="1" dirty="0">
                <a:solidFill>
                  <a:srgbClr val="FFFF00"/>
                </a:solidFill>
              </a:rPr>
              <a:t> https://sandboxsdwan.cisco.com:8443/</a:t>
            </a:r>
            <a:r>
              <a:rPr lang="en-US" b="1" i="1" dirty="0" err="1">
                <a:solidFill>
                  <a:srgbClr val="FFFF00"/>
                </a:solidFill>
              </a:rPr>
              <a:t>dataservice</a:t>
            </a:r>
            <a:r>
              <a:rPr lang="en-US" b="1" i="1" dirty="0">
                <a:solidFill>
                  <a:srgbClr val="FFFF00"/>
                </a:solidFill>
              </a:rPr>
              <a:t>/settings/configuration/banner</a:t>
            </a:r>
          </a:p>
          <a:p>
            <a:pPr marL="457200" lvl="1" indent="0">
              <a:buNone/>
            </a:pPr>
            <a:endParaRPr lang="en-US" b="1" i="1" dirty="0">
              <a:solidFill>
                <a:srgbClr val="FFFF00"/>
              </a:solidFill>
            </a:endParaRPr>
          </a:p>
          <a:p>
            <a:pPr lvl="1"/>
            <a:r>
              <a:rPr lang="en-US" dirty="0"/>
              <a:t>The </a:t>
            </a:r>
            <a:r>
              <a:rPr lang="en-US" dirty="0" err="1"/>
              <a:t>DevNet</a:t>
            </a:r>
            <a:r>
              <a:rPr lang="en-US" dirty="0"/>
              <a:t> Sandbox does not allow POST/PUT operations</a:t>
            </a:r>
          </a:p>
          <a:p>
            <a:pPr lvl="1"/>
            <a:r>
              <a:rPr lang="en-US" dirty="0"/>
              <a:t>The response code and reason will be </a:t>
            </a:r>
            <a:r>
              <a:rPr lang="en-US" i="1" dirty="0"/>
              <a:t>403 Forbidden</a:t>
            </a:r>
          </a:p>
          <a:p>
            <a:pPr lvl="1"/>
            <a:r>
              <a:rPr lang="en-US" dirty="0"/>
              <a:t>A live SD-WAN system will return JSON data with Login Banner details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4DF7CD-7263-9840-AE80-6F1B7FA6A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cURL</a:t>
            </a:r>
            <a:r>
              <a:rPr lang="en-US" dirty="0"/>
              <a:t> – </a:t>
            </a:r>
            <a:r>
              <a:rPr lang="en-US" dirty="0" err="1"/>
              <a:t>DevNet</a:t>
            </a:r>
            <a:r>
              <a:rPr lang="en-US" dirty="0"/>
              <a:t> Always-On SD-WAN Sandbox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9528C-333D-BF4A-844C-7BCC7757E8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98D1A2-1CD4-4A47-A0BC-C1215D1CD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90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4927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670A9-B06A-3448-BABA-FAD627500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9DACAD-17C1-C249-A498-C4A1A1ADD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91</a:t>
            </a:fld>
            <a:endParaRPr lang="en-US" dirty="0"/>
          </a:p>
        </p:txBody>
      </p:sp>
      <p:pic>
        <p:nvPicPr>
          <p:cNvPr id="2" name="curl_sdwan_3" descr="curl_sdwan_3">
            <a:hlinkClick r:id="" action="ppaction://media"/>
            <a:extLst>
              <a:ext uri="{FF2B5EF4-FFF2-40B4-BE49-F238E27FC236}">
                <a16:creationId xmlns:a16="http://schemas.microsoft.com/office/drawing/2014/main" id="{C5339BAC-9300-9D4B-A289-1ACD0280C15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525" y="1587"/>
            <a:ext cx="12182475" cy="6652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95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12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DF7CD-7263-9840-AE80-6F1B7FA6AF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36484" cy="1325563"/>
          </a:xfrm>
        </p:spPr>
        <p:txBody>
          <a:bodyPr/>
          <a:lstStyle/>
          <a:p>
            <a:r>
              <a:rPr lang="en-US" dirty="0"/>
              <a:t>Python – </a:t>
            </a:r>
            <a:r>
              <a:rPr lang="en-US" dirty="0" err="1"/>
              <a:t>DevNet</a:t>
            </a:r>
            <a:r>
              <a:rPr lang="en-US" dirty="0"/>
              <a:t> Always-On SD-WAN Sandbox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10A140-16FE-F54F-9766-D3A50E4E4F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37200"/>
            <a:ext cx="11002701" cy="4351338"/>
          </a:xfrm>
        </p:spPr>
        <p:txBody>
          <a:bodyPr>
            <a:normAutofit/>
          </a:bodyPr>
          <a:lstStyle/>
          <a:p>
            <a:r>
              <a:rPr lang="en-US" dirty="0"/>
              <a:t>Step 1 – Authenticate &amp; retrieve a session token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import requests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requests.packages.urllib3.disable_warnings()</a:t>
            </a:r>
            <a:r>
              <a:rPr lang="en-US" b="1" i="1" dirty="0"/>
              <a:t> # disable insecure SSL warnings</a:t>
            </a:r>
          </a:p>
          <a:p>
            <a:pPr marL="457200" lvl="1" indent="0">
              <a:buNone/>
            </a:pPr>
            <a:r>
              <a:rPr lang="en-US" b="1" i="1" dirty="0" err="1">
                <a:solidFill>
                  <a:srgbClr val="FFFF00"/>
                </a:solidFill>
              </a:rPr>
              <a:t>auth_url</a:t>
            </a:r>
            <a:r>
              <a:rPr lang="en-US" b="1" i="1" dirty="0">
                <a:solidFill>
                  <a:srgbClr val="FFFF00"/>
                </a:solidFill>
              </a:rPr>
              <a:t> = 'https://sandboxsdwan.cisco.com:8443/</a:t>
            </a:r>
            <a:r>
              <a:rPr lang="en-US" b="1" i="1" dirty="0" err="1">
                <a:solidFill>
                  <a:srgbClr val="FFFF00"/>
                </a:solidFill>
              </a:rPr>
              <a:t>dataservice</a:t>
            </a:r>
            <a:r>
              <a:rPr lang="en-US" b="1" i="1" dirty="0">
                <a:solidFill>
                  <a:srgbClr val="FFFF00"/>
                </a:solidFill>
              </a:rPr>
              <a:t>/</a:t>
            </a:r>
            <a:r>
              <a:rPr lang="en-US" b="1" i="1" dirty="0" err="1">
                <a:solidFill>
                  <a:srgbClr val="FFFF00"/>
                </a:solidFill>
              </a:rPr>
              <a:t>j_security_check</a:t>
            </a:r>
            <a:r>
              <a:rPr lang="en-US" b="1" i="1" dirty="0">
                <a:solidFill>
                  <a:srgbClr val="FFFF00"/>
                </a:solidFill>
              </a:rPr>
              <a:t>'</a:t>
            </a:r>
          </a:p>
          <a:p>
            <a:pPr marL="457200" lvl="1" indent="0">
              <a:buNone/>
            </a:pPr>
            <a:r>
              <a:rPr lang="en-US" b="1" i="1" dirty="0" err="1">
                <a:solidFill>
                  <a:srgbClr val="FFFF00"/>
                </a:solidFill>
              </a:rPr>
              <a:t>auth_data</a:t>
            </a:r>
            <a:r>
              <a:rPr lang="en-US" b="1" i="1" dirty="0">
                <a:solidFill>
                  <a:srgbClr val="FFFF00"/>
                </a:solidFill>
              </a:rPr>
              <a:t> = {'</a:t>
            </a:r>
            <a:r>
              <a:rPr lang="en-US" b="1" i="1" dirty="0" err="1">
                <a:solidFill>
                  <a:srgbClr val="FFFF00"/>
                </a:solidFill>
              </a:rPr>
              <a:t>j_username</a:t>
            </a:r>
            <a:r>
              <a:rPr lang="en-US" b="1" i="1" dirty="0">
                <a:solidFill>
                  <a:srgbClr val="FFFF00"/>
                </a:solidFill>
              </a:rPr>
              <a:t>': '</a:t>
            </a:r>
            <a:r>
              <a:rPr lang="en-US" b="1" i="1" dirty="0" err="1">
                <a:solidFill>
                  <a:srgbClr val="FFFF00"/>
                </a:solidFill>
              </a:rPr>
              <a:t>devnetuser</a:t>
            </a:r>
            <a:r>
              <a:rPr lang="en-US" b="1" i="1" dirty="0">
                <a:solidFill>
                  <a:srgbClr val="FFFF00"/>
                </a:solidFill>
              </a:rPr>
              <a:t>', '</a:t>
            </a:r>
            <a:r>
              <a:rPr lang="en-US" b="1" i="1" dirty="0" err="1">
                <a:solidFill>
                  <a:srgbClr val="FFFF00"/>
                </a:solidFill>
              </a:rPr>
              <a:t>j_password</a:t>
            </a:r>
            <a:r>
              <a:rPr lang="en-US" b="1" i="1" dirty="0">
                <a:solidFill>
                  <a:srgbClr val="FFFF00"/>
                </a:solidFill>
              </a:rPr>
              <a:t>': 'Cisco123!'}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session = </a:t>
            </a:r>
            <a:r>
              <a:rPr lang="en-US" b="1" i="1" dirty="0" err="1">
                <a:solidFill>
                  <a:srgbClr val="FFFF00"/>
                </a:solidFill>
              </a:rPr>
              <a:t>requests.session</a:t>
            </a:r>
            <a:r>
              <a:rPr lang="en-US" b="1" i="1" dirty="0">
                <a:solidFill>
                  <a:srgbClr val="FFFF00"/>
                </a:solidFill>
              </a:rPr>
              <a:t>()</a:t>
            </a:r>
          </a:p>
          <a:p>
            <a:pPr marL="457200" lvl="1" indent="0">
              <a:buNone/>
            </a:pPr>
            <a:r>
              <a:rPr lang="en-US" b="1" i="1" dirty="0" err="1">
                <a:solidFill>
                  <a:srgbClr val="FFFF00"/>
                </a:solidFill>
              </a:rPr>
              <a:t>session.verify</a:t>
            </a:r>
            <a:r>
              <a:rPr lang="en-US" b="1" i="1" dirty="0">
                <a:solidFill>
                  <a:srgbClr val="FFFF00"/>
                </a:solidFill>
              </a:rPr>
              <a:t> = False</a:t>
            </a:r>
            <a:r>
              <a:rPr lang="en-US" b="1" i="1" dirty="0"/>
              <a:t> # permit self-signed certificates</a:t>
            </a:r>
          </a:p>
          <a:p>
            <a:pPr marL="457200" lvl="1" indent="0">
              <a:buNone/>
            </a:pPr>
            <a:r>
              <a:rPr lang="en-US" b="1" i="1" dirty="0" err="1">
                <a:solidFill>
                  <a:srgbClr val="FFFF00"/>
                </a:solidFill>
              </a:rPr>
              <a:t>session.post</a:t>
            </a:r>
            <a:r>
              <a:rPr lang="en-US" b="1" i="1" dirty="0">
                <a:solidFill>
                  <a:srgbClr val="FFFF00"/>
                </a:solidFill>
              </a:rPr>
              <a:t>(</a:t>
            </a:r>
            <a:r>
              <a:rPr lang="en-US" b="1" i="1" dirty="0" err="1">
                <a:solidFill>
                  <a:srgbClr val="FFFF00"/>
                </a:solidFill>
              </a:rPr>
              <a:t>auth_url</a:t>
            </a:r>
            <a:r>
              <a:rPr lang="en-US" b="1" i="1" dirty="0">
                <a:solidFill>
                  <a:srgbClr val="FFFF00"/>
                </a:solidFill>
              </a:rPr>
              <a:t>, data=</a:t>
            </a:r>
            <a:r>
              <a:rPr lang="en-US" b="1" i="1" dirty="0" err="1">
                <a:solidFill>
                  <a:srgbClr val="FFFF00"/>
                </a:solidFill>
              </a:rPr>
              <a:t>auth_data</a:t>
            </a:r>
            <a:r>
              <a:rPr lang="en-US" b="1" i="1" dirty="0">
                <a:solidFill>
                  <a:srgbClr val="FFFF00"/>
                </a:solidFill>
              </a:rPr>
              <a:t>)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print(</a:t>
            </a:r>
            <a:r>
              <a:rPr lang="en-US" b="1" i="1" dirty="0" err="1">
                <a:solidFill>
                  <a:srgbClr val="FFFF00"/>
                </a:solidFill>
              </a:rPr>
              <a:t>session.cookies</a:t>
            </a:r>
            <a:r>
              <a:rPr lang="en-US" b="1" i="1" dirty="0">
                <a:solidFill>
                  <a:srgbClr val="FFFF00"/>
                </a:solidFill>
              </a:rPr>
              <a:t>['JSESSIONID']) </a:t>
            </a:r>
            <a:r>
              <a:rPr lang="en-US" b="1" i="1" dirty="0"/>
              <a:t># display the session token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9528C-333D-BF4A-844C-7BCC7757E8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98D1A2-1CD4-4A47-A0BC-C1215D1CD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92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4430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670A9-B06A-3448-BABA-FAD627500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9DACAD-17C1-C249-A498-C4A1A1ADD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93</a:t>
            </a:fld>
            <a:endParaRPr lang="en-US" dirty="0"/>
          </a:p>
        </p:txBody>
      </p:sp>
      <p:pic>
        <p:nvPicPr>
          <p:cNvPr id="10" name="python_sdwan_1" descr="python_sdwan_1">
            <a:hlinkClick r:id="" action="ppaction://media"/>
            <a:extLst>
              <a:ext uri="{FF2B5EF4-FFF2-40B4-BE49-F238E27FC236}">
                <a16:creationId xmlns:a16="http://schemas.microsoft.com/office/drawing/2014/main" id="{39B469E9-D67C-C045-9DE3-7D6789F0C8F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525" y="3175"/>
            <a:ext cx="12182475" cy="6652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818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6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DF7CD-7263-9840-AE80-6F1B7FA6AF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632311" cy="1325563"/>
          </a:xfrm>
        </p:spPr>
        <p:txBody>
          <a:bodyPr/>
          <a:lstStyle/>
          <a:p>
            <a:r>
              <a:rPr lang="en-US" dirty="0"/>
              <a:t>Python – </a:t>
            </a:r>
            <a:r>
              <a:rPr lang="en-US" dirty="0" err="1"/>
              <a:t>DevNet</a:t>
            </a:r>
            <a:r>
              <a:rPr lang="en-US" dirty="0"/>
              <a:t> Always-On SD-WAN Sandbox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10A140-16FE-F54F-9766-D3A50E4E4F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782782" cy="4351338"/>
          </a:xfrm>
        </p:spPr>
        <p:txBody>
          <a:bodyPr>
            <a:normAutofit/>
          </a:bodyPr>
          <a:lstStyle/>
          <a:p>
            <a:r>
              <a:rPr lang="en-US" dirty="0"/>
              <a:t>Step 2 – Get an XSRF token</a:t>
            </a:r>
          </a:p>
          <a:p>
            <a:pPr marL="457200" lvl="1" indent="0">
              <a:buNone/>
            </a:pPr>
            <a:r>
              <a:rPr lang="en-US" b="1" i="1" dirty="0" err="1">
                <a:solidFill>
                  <a:srgbClr val="FFFF00"/>
                </a:solidFill>
              </a:rPr>
              <a:t>xsrf_url</a:t>
            </a:r>
            <a:r>
              <a:rPr lang="en-US" b="1" i="1" dirty="0">
                <a:solidFill>
                  <a:srgbClr val="FFFF00"/>
                </a:solidFill>
              </a:rPr>
              <a:t> = 'https://sandboxsdwan.cisco.com:8443/</a:t>
            </a:r>
            <a:r>
              <a:rPr lang="en-US" b="1" i="1" dirty="0" err="1">
                <a:solidFill>
                  <a:srgbClr val="FFFF00"/>
                </a:solidFill>
              </a:rPr>
              <a:t>dataservice</a:t>
            </a:r>
            <a:r>
              <a:rPr lang="en-US" b="1" i="1" dirty="0">
                <a:solidFill>
                  <a:srgbClr val="FFFF00"/>
                </a:solidFill>
              </a:rPr>
              <a:t>/client/token'</a:t>
            </a:r>
            <a:endParaRPr lang="en-US" b="1" i="1" dirty="0"/>
          </a:p>
          <a:p>
            <a:pPr marL="457200" lvl="1" indent="0">
              <a:buNone/>
            </a:pPr>
            <a:r>
              <a:rPr lang="en-US" b="1" i="1" dirty="0" err="1">
                <a:solidFill>
                  <a:srgbClr val="FFFF00"/>
                </a:solidFill>
              </a:rPr>
              <a:t>xsrf_response</a:t>
            </a:r>
            <a:r>
              <a:rPr lang="en-US" b="1" i="1" dirty="0">
                <a:solidFill>
                  <a:srgbClr val="FFFF00"/>
                </a:solidFill>
              </a:rPr>
              <a:t> = </a:t>
            </a:r>
            <a:r>
              <a:rPr lang="en-US" b="1" i="1" dirty="0" err="1">
                <a:solidFill>
                  <a:srgbClr val="FFFF00"/>
                </a:solidFill>
              </a:rPr>
              <a:t>session.get</a:t>
            </a:r>
            <a:r>
              <a:rPr lang="en-US" b="1" i="1" dirty="0">
                <a:solidFill>
                  <a:srgbClr val="FFFF00"/>
                </a:solidFill>
              </a:rPr>
              <a:t>(</a:t>
            </a:r>
            <a:r>
              <a:rPr lang="en-US" b="1" i="1" dirty="0" err="1">
                <a:solidFill>
                  <a:srgbClr val="FFFF00"/>
                </a:solidFill>
              </a:rPr>
              <a:t>xsrf_url</a:t>
            </a:r>
            <a:r>
              <a:rPr lang="en-US" b="1" i="1" dirty="0">
                <a:solidFill>
                  <a:srgbClr val="FFFF00"/>
                </a:solidFill>
              </a:rPr>
              <a:t>)</a:t>
            </a:r>
            <a:endParaRPr lang="en-US" b="1" i="1" dirty="0"/>
          </a:p>
          <a:p>
            <a:pPr marL="457200" lvl="1" indent="0">
              <a:buNone/>
            </a:pPr>
            <a:r>
              <a:rPr lang="en-US" b="1" i="1" dirty="0" err="1">
                <a:solidFill>
                  <a:srgbClr val="FFFF00"/>
                </a:solidFill>
              </a:rPr>
              <a:t>session.headers</a:t>
            </a:r>
            <a:r>
              <a:rPr lang="en-US" b="1" i="1" dirty="0">
                <a:solidFill>
                  <a:srgbClr val="FFFF00"/>
                </a:solidFill>
              </a:rPr>
              <a:t>['X-XSRF-TOKEN'] = </a:t>
            </a:r>
            <a:r>
              <a:rPr lang="en-US" b="1" i="1" dirty="0" err="1">
                <a:solidFill>
                  <a:srgbClr val="FFFF00"/>
                </a:solidFill>
              </a:rPr>
              <a:t>xsrf_response.content</a:t>
            </a:r>
            <a:endParaRPr lang="en-US" b="1" i="1" dirty="0">
              <a:solidFill>
                <a:srgbClr val="FFFF00"/>
              </a:solidFill>
            </a:endParaRP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print(f'{</a:t>
            </a:r>
            <a:r>
              <a:rPr lang="en-US" b="1" i="1" dirty="0" err="1">
                <a:solidFill>
                  <a:srgbClr val="FFFF00"/>
                </a:solidFill>
              </a:rPr>
              <a:t>xsrf_response.status_code</a:t>
            </a:r>
            <a:r>
              <a:rPr lang="en-US" b="1" i="1" dirty="0">
                <a:solidFill>
                  <a:srgbClr val="FFFF00"/>
                </a:solidFill>
              </a:rPr>
              <a:t>} {</a:t>
            </a:r>
            <a:r>
              <a:rPr lang="en-US" b="1" i="1" dirty="0" err="1">
                <a:solidFill>
                  <a:srgbClr val="FFFF00"/>
                </a:solidFill>
              </a:rPr>
              <a:t>xsrf_response.reason</a:t>
            </a:r>
            <a:r>
              <a:rPr lang="en-US" b="1" i="1" dirty="0">
                <a:solidFill>
                  <a:srgbClr val="FFFF00"/>
                </a:solidFill>
              </a:rPr>
              <a:t>}')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print(</a:t>
            </a:r>
            <a:r>
              <a:rPr lang="en-US" b="1" i="1" dirty="0" err="1">
                <a:solidFill>
                  <a:srgbClr val="FFFF00"/>
                </a:solidFill>
              </a:rPr>
              <a:t>session.headers</a:t>
            </a:r>
            <a:r>
              <a:rPr lang="en-US" b="1" i="1" dirty="0">
                <a:solidFill>
                  <a:srgbClr val="FFFF00"/>
                </a:solidFill>
              </a:rPr>
              <a:t>['X-XSRF-TOKEN'])</a:t>
            </a:r>
          </a:p>
          <a:p>
            <a:pPr marL="457200" lvl="1" indent="0">
              <a:buNone/>
            </a:pPr>
            <a:endParaRPr lang="en-US" b="1" i="1" dirty="0">
              <a:solidFill>
                <a:srgbClr val="FFFF00"/>
              </a:solidFill>
            </a:endParaRPr>
          </a:p>
          <a:p>
            <a:pPr lvl="1"/>
            <a:r>
              <a:rPr lang="en-US" dirty="0"/>
              <a:t>The </a:t>
            </a:r>
            <a:r>
              <a:rPr lang="en-US" dirty="0" err="1"/>
              <a:t>DevNet</a:t>
            </a:r>
            <a:r>
              <a:rPr lang="en-US" dirty="0"/>
              <a:t> Sandbox will not return an XSRF token </a:t>
            </a:r>
          </a:p>
          <a:p>
            <a:pPr lvl="1"/>
            <a:r>
              <a:rPr lang="en-US" dirty="0"/>
              <a:t>The </a:t>
            </a:r>
            <a:r>
              <a:rPr lang="en-US" i="1" dirty="0"/>
              <a:t>404 Not Found</a:t>
            </a:r>
            <a:r>
              <a:rPr lang="en-US" dirty="0"/>
              <a:t> response will have an empty body</a:t>
            </a:r>
          </a:p>
          <a:p>
            <a:pPr lvl="1"/>
            <a:r>
              <a:rPr lang="en-US" dirty="0"/>
              <a:t>A live </a:t>
            </a:r>
            <a:r>
              <a:rPr lang="en-US" dirty="0" err="1"/>
              <a:t>vManage</a:t>
            </a:r>
            <a:r>
              <a:rPr lang="en-US" dirty="0"/>
              <a:t> returns an XSRF token in the response body</a:t>
            </a:r>
            <a:endParaRPr lang="en-US" b="1" i="1" dirty="0">
              <a:solidFill>
                <a:srgbClr val="FFFF0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9528C-333D-BF4A-844C-7BCC7757E8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98D1A2-1CD4-4A47-A0BC-C1215D1CD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94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0239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670A9-B06A-3448-BABA-FAD627500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9DACAD-17C1-C249-A498-C4A1A1ADD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95</a:t>
            </a:fld>
            <a:endParaRPr lang="en-US" dirty="0"/>
          </a:p>
        </p:txBody>
      </p:sp>
      <p:pic>
        <p:nvPicPr>
          <p:cNvPr id="2" name="python_sdwan_2" descr="python_sdwan_2">
            <a:hlinkClick r:id="" action="ppaction://media"/>
            <a:extLst>
              <a:ext uri="{FF2B5EF4-FFF2-40B4-BE49-F238E27FC236}">
                <a16:creationId xmlns:a16="http://schemas.microsoft.com/office/drawing/2014/main" id="{2E1F9F18-0DA3-B342-95AF-011E2CDC6F1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938" y="1587"/>
            <a:ext cx="12184062" cy="6653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367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4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DF7CD-7263-9840-AE80-6F1B7FA6AF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655461" cy="1325563"/>
          </a:xfrm>
        </p:spPr>
        <p:txBody>
          <a:bodyPr/>
          <a:lstStyle/>
          <a:p>
            <a:r>
              <a:rPr lang="en-US" dirty="0"/>
              <a:t>Python – </a:t>
            </a:r>
            <a:r>
              <a:rPr lang="en-US" dirty="0" err="1"/>
              <a:t>DevNet</a:t>
            </a:r>
            <a:r>
              <a:rPr lang="en-US" dirty="0"/>
              <a:t> Always-On SD-WAN Sandbox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10A140-16FE-F54F-9766-D3A50E4E4F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782782" cy="4351338"/>
          </a:xfrm>
        </p:spPr>
        <p:txBody>
          <a:bodyPr>
            <a:normAutofit/>
          </a:bodyPr>
          <a:lstStyle/>
          <a:p>
            <a:r>
              <a:rPr lang="en-US" dirty="0"/>
              <a:t>Step 3 – Get a list of Device Templates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from </a:t>
            </a:r>
            <a:r>
              <a:rPr lang="en-US" b="1" i="1" dirty="0" err="1">
                <a:solidFill>
                  <a:srgbClr val="FFFF00"/>
                </a:solidFill>
              </a:rPr>
              <a:t>pprint</a:t>
            </a:r>
            <a:r>
              <a:rPr lang="en-US" b="1" i="1" dirty="0">
                <a:solidFill>
                  <a:srgbClr val="FFFF00"/>
                </a:solidFill>
              </a:rPr>
              <a:t> import </a:t>
            </a:r>
            <a:r>
              <a:rPr lang="en-US" b="1" i="1" dirty="0" err="1">
                <a:solidFill>
                  <a:srgbClr val="FFFF00"/>
                </a:solidFill>
              </a:rPr>
              <a:t>pprint</a:t>
            </a:r>
            <a:endParaRPr lang="en-US" b="1" i="1" dirty="0">
              <a:solidFill>
                <a:srgbClr val="FFFF00"/>
              </a:solidFill>
            </a:endParaRPr>
          </a:p>
          <a:p>
            <a:pPr marL="457200" lvl="1" indent="0">
              <a:buNone/>
            </a:pPr>
            <a:r>
              <a:rPr lang="en-US" b="1" i="1" dirty="0" err="1">
                <a:solidFill>
                  <a:srgbClr val="FFFF00"/>
                </a:solidFill>
              </a:rPr>
              <a:t>get_url</a:t>
            </a:r>
            <a:r>
              <a:rPr lang="en-US" b="1" i="1" dirty="0">
                <a:solidFill>
                  <a:srgbClr val="FFFF00"/>
                </a:solidFill>
              </a:rPr>
              <a:t> = 'https://sandboxsdwan.cisco.com:8443/</a:t>
            </a:r>
            <a:r>
              <a:rPr lang="en-US" b="1" i="1" dirty="0" err="1">
                <a:solidFill>
                  <a:srgbClr val="FFFF00"/>
                </a:solidFill>
              </a:rPr>
              <a:t>dataservice</a:t>
            </a:r>
            <a:r>
              <a:rPr lang="en-US" b="1" i="1" dirty="0">
                <a:solidFill>
                  <a:srgbClr val="FFFF00"/>
                </a:solidFill>
              </a:rPr>
              <a:t>/template/device'</a:t>
            </a:r>
          </a:p>
          <a:p>
            <a:pPr marL="457200" lvl="1" indent="0">
              <a:buNone/>
            </a:pPr>
            <a:r>
              <a:rPr lang="en-US" b="1" i="1" dirty="0" err="1">
                <a:solidFill>
                  <a:srgbClr val="FFFF00"/>
                </a:solidFill>
              </a:rPr>
              <a:t>get_response</a:t>
            </a:r>
            <a:r>
              <a:rPr lang="en-US" b="1" i="1" dirty="0">
                <a:solidFill>
                  <a:srgbClr val="FFFF00"/>
                </a:solidFill>
              </a:rPr>
              <a:t> = </a:t>
            </a:r>
            <a:r>
              <a:rPr lang="en-US" b="1" i="1" dirty="0" err="1">
                <a:solidFill>
                  <a:srgbClr val="FFFF00"/>
                </a:solidFill>
              </a:rPr>
              <a:t>session.get</a:t>
            </a:r>
            <a:r>
              <a:rPr lang="en-US" b="1" i="1" dirty="0">
                <a:solidFill>
                  <a:srgbClr val="FFFF00"/>
                </a:solidFill>
              </a:rPr>
              <a:t>(</a:t>
            </a:r>
            <a:r>
              <a:rPr lang="en-US" b="1" i="1" dirty="0" err="1">
                <a:solidFill>
                  <a:srgbClr val="FFFF00"/>
                </a:solidFill>
              </a:rPr>
              <a:t>get_url</a:t>
            </a:r>
            <a:r>
              <a:rPr lang="en-US" b="1" i="1" dirty="0">
                <a:solidFill>
                  <a:srgbClr val="FFFF00"/>
                </a:solidFill>
              </a:rPr>
              <a:t>)</a:t>
            </a:r>
          </a:p>
          <a:p>
            <a:pPr marL="457200" lvl="1" indent="0">
              <a:buNone/>
            </a:pPr>
            <a:r>
              <a:rPr lang="en-US" b="1" i="1" dirty="0" err="1">
                <a:solidFill>
                  <a:srgbClr val="FFFF00"/>
                </a:solidFill>
              </a:rPr>
              <a:t>pprint</a:t>
            </a:r>
            <a:r>
              <a:rPr lang="en-US" b="1" i="1" dirty="0">
                <a:solidFill>
                  <a:srgbClr val="FFFF00"/>
                </a:solidFill>
              </a:rPr>
              <a:t>(</a:t>
            </a:r>
            <a:r>
              <a:rPr lang="en-US" b="1" i="1" dirty="0" err="1">
                <a:solidFill>
                  <a:srgbClr val="FFFF00"/>
                </a:solidFill>
              </a:rPr>
              <a:t>get_response.json</a:t>
            </a:r>
            <a:r>
              <a:rPr lang="en-US" b="1" i="1" dirty="0">
                <a:solidFill>
                  <a:srgbClr val="FFFF00"/>
                </a:solidFill>
              </a:rPr>
              <a:t>()) </a:t>
            </a:r>
            <a:r>
              <a:rPr lang="en-US" b="1" i="1" dirty="0"/>
              <a:t># display all device templates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print() </a:t>
            </a:r>
            <a:r>
              <a:rPr lang="en-US" b="1" i="1" dirty="0"/>
              <a:t># blank line between output</a:t>
            </a:r>
            <a:r>
              <a:rPr lang="en-US" b="1" i="1" dirty="0">
                <a:solidFill>
                  <a:srgbClr val="FFFF00"/>
                </a:solidFill>
              </a:rPr>
              <a:t> </a:t>
            </a:r>
            <a:endParaRPr lang="en-US" b="1" i="1" dirty="0"/>
          </a:p>
          <a:p>
            <a:pPr marL="457200" lvl="1" indent="0">
              <a:buNone/>
            </a:pPr>
            <a:r>
              <a:rPr lang="en-US" b="1" i="1" dirty="0" err="1">
                <a:solidFill>
                  <a:srgbClr val="FFFF00"/>
                </a:solidFill>
              </a:rPr>
              <a:t>pprint</a:t>
            </a:r>
            <a:r>
              <a:rPr lang="en-US" b="1" i="1" dirty="0">
                <a:solidFill>
                  <a:srgbClr val="FFFF00"/>
                </a:solidFill>
              </a:rPr>
              <a:t>(</a:t>
            </a:r>
            <a:r>
              <a:rPr lang="en-US" b="1" i="1" dirty="0" err="1">
                <a:solidFill>
                  <a:srgbClr val="FFFF00"/>
                </a:solidFill>
              </a:rPr>
              <a:t>get_response.json</a:t>
            </a:r>
            <a:r>
              <a:rPr lang="en-US" b="1" i="1" dirty="0">
                <a:solidFill>
                  <a:srgbClr val="FFFF00"/>
                </a:solidFill>
              </a:rPr>
              <a:t>()['data'][0]) </a:t>
            </a:r>
            <a:r>
              <a:rPr lang="en-US" b="1" i="1" dirty="0"/>
              <a:t>#display the first template in the response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9528C-333D-BF4A-844C-7BCC7757E8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98D1A2-1CD4-4A47-A0BC-C1215D1CD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96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7229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670A9-B06A-3448-BABA-FAD627500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9DACAD-17C1-C249-A498-C4A1A1ADD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97</a:t>
            </a:fld>
            <a:endParaRPr lang="en-US" dirty="0"/>
          </a:p>
        </p:txBody>
      </p:sp>
      <p:pic>
        <p:nvPicPr>
          <p:cNvPr id="3" name="python_sdwan_3" descr="python_sdwan_3">
            <a:hlinkClick r:id="" action="ppaction://media"/>
            <a:extLst>
              <a:ext uri="{FF2B5EF4-FFF2-40B4-BE49-F238E27FC236}">
                <a16:creationId xmlns:a16="http://schemas.microsoft.com/office/drawing/2014/main" id="{8AC1AE3B-BFA3-A54C-9D8A-F6FA2392F32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938" y="1587"/>
            <a:ext cx="12184062" cy="6653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415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3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DF7CD-7263-9840-AE80-6F1B7FA6AF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643886" cy="1325563"/>
          </a:xfrm>
        </p:spPr>
        <p:txBody>
          <a:bodyPr/>
          <a:lstStyle/>
          <a:p>
            <a:r>
              <a:rPr lang="en-US" dirty="0"/>
              <a:t>Python – </a:t>
            </a:r>
            <a:r>
              <a:rPr lang="en-US" dirty="0" err="1"/>
              <a:t>DevNet</a:t>
            </a:r>
            <a:r>
              <a:rPr lang="en-US" dirty="0"/>
              <a:t> Always-On SD-WAN Sandbox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10A140-16FE-F54F-9766-D3A50E4E4F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264" y="1825625"/>
            <a:ext cx="11470512" cy="4351338"/>
          </a:xfrm>
        </p:spPr>
        <p:txBody>
          <a:bodyPr>
            <a:normAutofit/>
          </a:bodyPr>
          <a:lstStyle/>
          <a:p>
            <a:r>
              <a:rPr lang="en-US" dirty="0"/>
              <a:t>Step 4 – Enable the </a:t>
            </a:r>
            <a:r>
              <a:rPr lang="en-US" dirty="0" err="1"/>
              <a:t>vManage</a:t>
            </a:r>
            <a:r>
              <a:rPr lang="en-US" dirty="0"/>
              <a:t> Login Banner</a:t>
            </a:r>
          </a:p>
          <a:p>
            <a:pPr marL="457200" lvl="1" indent="0">
              <a:buNone/>
            </a:pPr>
            <a:r>
              <a:rPr lang="en-US" sz="2200" b="1" i="1" dirty="0" err="1">
                <a:solidFill>
                  <a:srgbClr val="FFFF00"/>
                </a:solidFill>
              </a:rPr>
              <a:t>login_banner</a:t>
            </a:r>
            <a:r>
              <a:rPr lang="en-US" sz="2200" b="1" i="1" dirty="0">
                <a:solidFill>
                  <a:srgbClr val="FFFF00"/>
                </a:solidFill>
              </a:rPr>
              <a:t> = "{'mode': 'on', '</a:t>
            </a:r>
            <a:r>
              <a:rPr lang="en-US" sz="2200" b="1" i="1" dirty="0" err="1">
                <a:solidFill>
                  <a:srgbClr val="FFFF00"/>
                </a:solidFill>
              </a:rPr>
              <a:t>bannerDetail</a:t>
            </a:r>
            <a:r>
              <a:rPr lang="en-US" sz="2200" b="1" i="1" dirty="0">
                <a:solidFill>
                  <a:srgbClr val="FFFF00"/>
                </a:solidFill>
              </a:rPr>
              <a:t>': 'Welcome to </a:t>
            </a:r>
            <a:r>
              <a:rPr lang="en-US" sz="2200" b="1" i="1" dirty="0" err="1">
                <a:solidFill>
                  <a:srgbClr val="FFFF00"/>
                </a:solidFill>
              </a:rPr>
              <a:t>vManage</a:t>
            </a:r>
            <a:r>
              <a:rPr lang="en-US" sz="2200" b="1" i="1" dirty="0">
                <a:solidFill>
                  <a:srgbClr val="FFFF00"/>
                </a:solidFill>
              </a:rPr>
              <a:t>'}"</a:t>
            </a:r>
          </a:p>
          <a:p>
            <a:pPr marL="457200" lvl="1" indent="0">
              <a:buNone/>
            </a:pPr>
            <a:r>
              <a:rPr lang="en-US" sz="2200" b="1" i="1" dirty="0" err="1">
                <a:solidFill>
                  <a:srgbClr val="FFFF00"/>
                </a:solidFill>
              </a:rPr>
              <a:t>session.headers</a:t>
            </a:r>
            <a:r>
              <a:rPr lang="en-US" sz="2200" b="1" i="1" dirty="0">
                <a:solidFill>
                  <a:srgbClr val="FFFF00"/>
                </a:solidFill>
              </a:rPr>
              <a:t>['Content-Type'] = 'application/json'</a:t>
            </a:r>
          </a:p>
          <a:p>
            <a:pPr marL="457200" lvl="1" indent="0">
              <a:buNone/>
            </a:pPr>
            <a:r>
              <a:rPr lang="en-US" sz="2200" b="1" i="1" dirty="0" err="1">
                <a:solidFill>
                  <a:srgbClr val="FFFF00"/>
                </a:solidFill>
              </a:rPr>
              <a:t>put_url</a:t>
            </a:r>
            <a:r>
              <a:rPr lang="en-US" sz="2200" b="1" i="1" dirty="0">
                <a:solidFill>
                  <a:srgbClr val="FFFF00"/>
                </a:solidFill>
              </a:rPr>
              <a:t> = 'https://sandboxsdwan.cisco.com:8443/</a:t>
            </a:r>
            <a:r>
              <a:rPr lang="en-US" sz="2200" b="1" i="1" dirty="0" err="1">
                <a:solidFill>
                  <a:srgbClr val="FFFF00"/>
                </a:solidFill>
              </a:rPr>
              <a:t>dataservice</a:t>
            </a:r>
            <a:r>
              <a:rPr lang="en-US" sz="2200" b="1" i="1" dirty="0">
                <a:solidFill>
                  <a:srgbClr val="FFFF00"/>
                </a:solidFill>
              </a:rPr>
              <a:t>/settings/configuration/banner'</a:t>
            </a:r>
          </a:p>
          <a:p>
            <a:pPr marL="457200" lvl="1" indent="0">
              <a:buNone/>
            </a:pPr>
            <a:r>
              <a:rPr lang="en-US" sz="2200" b="1" i="1" dirty="0" err="1">
                <a:solidFill>
                  <a:srgbClr val="FFFF00"/>
                </a:solidFill>
              </a:rPr>
              <a:t>put_response</a:t>
            </a:r>
            <a:r>
              <a:rPr lang="en-US" sz="2200" b="1" i="1" dirty="0">
                <a:solidFill>
                  <a:srgbClr val="FFFF00"/>
                </a:solidFill>
              </a:rPr>
              <a:t> = </a:t>
            </a:r>
            <a:r>
              <a:rPr lang="en-US" sz="2200" b="1" i="1" dirty="0" err="1">
                <a:solidFill>
                  <a:srgbClr val="FFFF00"/>
                </a:solidFill>
              </a:rPr>
              <a:t>session.put</a:t>
            </a:r>
            <a:r>
              <a:rPr lang="en-US" sz="2200" b="1" i="1" dirty="0">
                <a:solidFill>
                  <a:srgbClr val="FFFF00"/>
                </a:solidFill>
              </a:rPr>
              <a:t>(</a:t>
            </a:r>
            <a:r>
              <a:rPr lang="en-US" sz="2200" b="1" i="1" dirty="0" err="1">
                <a:solidFill>
                  <a:srgbClr val="FFFF00"/>
                </a:solidFill>
              </a:rPr>
              <a:t>put_url</a:t>
            </a:r>
            <a:r>
              <a:rPr lang="en-US" sz="2200" b="1" i="1" dirty="0">
                <a:solidFill>
                  <a:srgbClr val="FFFF00"/>
                </a:solidFill>
              </a:rPr>
              <a:t>, json=</a:t>
            </a:r>
            <a:r>
              <a:rPr lang="en-US" sz="2200" b="1" i="1" dirty="0" err="1">
                <a:solidFill>
                  <a:srgbClr val="FFFF00"/>
                </a:solidFill>
              </a:rPr>
              <a:t>login_banner</a:t>
            </a:r>
            <a:r>
              <a:rPr lang="en-US" sz="2200" b="1" i="1" dirty="0">
                <a:solidFill>
                  <a:srgbClr val="FFFF00"/>
                </a:solidFill>
              </a:rPr>
              <a:t>)</a:t>
            </a:r>
          </a:p>
          <a:p>
            <a:pPr marL="457200" lvl="1" indent="0">
              <a:buNone/>
            </a:pPr>
            <a:r>
              <a:rPr lang="en-US" sz="2200" b="1" i="1" dirty="0">
                <a:solidFill>
                  <a:srgbClr val="FFFF00"/>
                </a:solidFill>
              </a:rPr>
              <a:t>print(f'{</a:t>
            </a:r>
            <a:r>
              <a:rPr lang="en-US" sz="2200" b="1" i="1" dirty="0" err="1">
                <a:solidFill>
                  <a:srgbClr val="FFFF00"/>
                </a:solidFill>
              </a:rPr>
              <a:t>put_response.status_code</a:t>
            </a:r>
            <a:r>
              <a:rPr lang="en-US" sz="2200" b="1" i="1" dirty="0">
                <a:solidFill>
                  <a:srgbClr val="FFFF00"/>
                </a:solidFill>
              </a:rPr>
              <a:t>} {</a:t>
            </a:r>
            <a:r>
              <a:rPr lang="en-US" sz="2200" b="1" i="1" dirty="0" err="1">
                <a:solidFill>
                  <a:srgbClr val="FFFF00"/>
                </a:solidFill>
              </a:rPr>
              <a:t>put_response.reason</a:t>
            </a:r>
            <a:r>
              <a:rPr lang="en-US" sz="2200" b="1" i="1" dirty="0">
                <a:solidFill>
                  <a:srgbClr val="FFFF00"/>
                </a:solidFill>
              </a:rPr>
              <a:t>}')</a:t>
            </a:r>
          </a:p>
          <a:p>
            <a:pPr marL="457200" lvl="1" indent="0">
              <a:buNone/>
            </a:pPr>
            <a:r>
              <a:rPr lang="en-US" sz="2200" b="1" i="1" dirty="0">
                <a:solidFill>
                  <a:srgbClr val="FFFF00"/>
                </a:solidFill>
              </a:rPr>
              <a:t>print(</a:t>
            </a:r>
            <a:r>
              <a:rPr lang="en-US" sz="2200" b="1" i="1" dirty="0" err="1">
                <a:solidFill>
                  <a:srgbClr val="FFFF00"/>
                </a:solidFill>
              </a:rPr>
              <a:t>put_response.text</a:t>
            </a:r>
            <a:r>
              <a:rPr lang="en-US" sz="2200" b="1" i="1" dirty="0">
                <a:solidFill>
                  <a:srgbClr val="FFFF00"/>
                </a:solidFill>
              </a:rPr>
              <a:t>)</a:t>
            </a:r>
          </a:p>
          <a:p>
            <a:pPr marL="457200" lvl="1" indent="0">
              <a:buNone/>
            </a:pPr>
            <a:endParaRPr lang="en-US" sz="2200" b="1" i="1" dirty="0">
              <a:solidFill>
                <a:srgbClr val="FFFF00"/>
              </a:solidFill>
            </a:endParaRPr>
          </a:p>
          <a:p>
            <a:pPr lvl="1"/>
            <a:r>
              <a:rPr lang="en-US" sz="2200" dirty="0"/>
              <a:t>The </a:t>
            </a:r>
            <a:r>
              <a:rPr lang="en-US" sz="2200" dirty="0" err="1"/>
              <a:t>DevNet</a:t>
            </a:r>
            <a:r>
              <a:rPr lang="en-US" sz="2200" dirty="0"/>
              <a:t> Sandbox does not allow POST/PUT operations</a:t>
            </a:r>
          </a:p>
          <a:p>
            <a:pPr lvl="1"/>
            <a:r>
              <a:rPr lang="en-US" sz="2200" dirty="0"/>
              <a:t>The response code and reason will be </a:t>
            </a:r>
            <a:r>
              <a:rPr lang="en-US" sz="2200" i="1" dirty="0"/>
              <a:t>403 Forbidden</a:t>
            </a:r>
          </a:p>
          <a:p>
            <a:pPr lvl="1"/>
            <a:r>
              <a:rPr lang="en-US" sz="2200" dirty="0"/>
              <a:t>A live SD-WAN system will return JSON data with Login Banner details</a:t>
            </a:r>
            <a:endParaRPr lang="en-US" sz="2200" b="1" i="1" dirty="0">
              <a:solidFill>
                <a:srgbClr val="FFFF0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9528C-333D-BF4A-844C-7BCC7757E8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98D1A2-1CD4-4A47-A0BC-C1215D1CD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98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8525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670A9-B06A-3448-BABA-FAD627500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9DACAD-17C1-C249-A498-C4A1A1ADD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99</a:t>
            </a:fld>
            <a:endParaRPr lang="en-US" dirty="0"/>
          </a:p>
        </p:txBody>
      </p:sp>
      <p:pic>
        <p:nvPicPr>
          <p:cNvPr id="2" name="python_sdwan_4" descr="python_sdwan_4">
            <a:hlinkClick r:id="" action="ppaction://media"/>
            <a:extLst>
              <a:ext uri="{FF2B5EF4-FFF2-40B4-BE49-F238E27FC236}">
                <a16:creationId xmlns:a16="http://schemas.microsoft.com/office/drawing/2014/main" id="{A58EEFD2-B134-2F4F-B455-E2DCF43411F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350" y="3175"/>
            <a:ext cx="12185650" cy="6654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295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2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8747</TotalTime>
  <Words>7228</Words>
  <Application>Microsoft Macintosh PowerPoint</Application>
  <PresentationFormat>Widescreen</PresentationFormat>
  <Paragraphs>1004</Paragraphs>
  <Slides>116</Slides>
  <Notes>73</Notes>
  <HiddenSlides>0</HiddenSlides>
  <MMClips>41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116</vt:i4>
      </vt:variant>
    </vt:vector>
  </HeadingPairs>
  <TitlesOfParts>
    <vt:vector size="120" baseType="lpstr">
      <vt:lpstr>Arial</vt:lpstr>
      <vt:lpstr>Calibri</vt:lpstr>
      <vt:lpstr>Calibri Light</vt:lpstr>
      <vt:lpstr>Office Theme</vt:lpstr>
      <vt:lpstr>cURL &amp; Python Requests Foundations</vt:lpstr>
      <vt:lpstr>If you want hands-on practice…</vt:lpstr>
      <vt:lpstr>Access the Hands-On Environment</vt:lpstr>
      <vt:lpstr>PowerPoint Presentation</vt:lpstr>
      <vt:lpstr>Part I</vt:lpstr>
      <vt:lpstr>Why Are REST APIs Important?</vt:lpstr>
      <vt:lpstr>Part II</vt:lpstr>
      <vt:lpstr>What is cURL?</vt:lpstr>
      <vt:lpstr>cURL Syntax Format</vt:lpstr>
      <vt:lpstr>PowerPoint Presentation</vt:lpstr>
      <vt:lpstr>cURL Command Options</vt:lpstr>
      <vt:lpstr>cURL Command Examples</vt:lpstr>
      <vt:lpstr>PowerPoint Presentation</vt:lpstr>
      <vt:lpstr>cURL Command Examples</vt:lpstr>
      <vt:lpstr>PowerPoint Presentation</vt:lpstr>
      <vt:lpstr>cURL Command Examples</vt:lpstr>
      <vt:lpstr>PowerPoint Presentation</vt:lpstr>
      <vt:lpstr>cURL Command Examples</vt:lpstr>
      <vt:lpstr>PowerPoint Presentation</vt:lpstr>
      <vt:lpstr>cURL Command Examples</vt:lpstr>
      <vt:lpstr>PowerPoint Presentation</vt:lpstr>
      <vt:lpstr>cURL Command Examples</vt:lpstr>
      <vt:lpstr>PowerPoint Presentation</vt:lpstr>
      <vt:lpstr>Part III</vt:lpstr>
      <vt:lpstr>What is the Python “Requests” Library?</vt:lpstr>
      <vt:lpstr>Why Python Requests?</vt:lpstr>
      <vt:lpstr>Install Python Requests</vt:lpstr>
      <vt:lpstr>PowerPoint Presentation</vt:lpstr>
      <vt:lpstr>Python Requests Syntax Format</vt:lpstr>
      <vt:lpstr>Python Requests Response Object</vt:lpstr>
      <vt:lpstr>Open a Python Interactive Shell</vt:lpstr>
      <vt:lpstr>Python Requests Code Examples</vt:lpstr>
      <vt:lpstr>PowerPoint Presentation</vt:lpstr>
      <vt:lpstr>Python Requests Code Examples</vt:lpstr>
      <vt:lpstr>PowerPoint Presentation</vt:lpstr>
      <vt:lpstr>Python Requests Code Examples</vt:lpstr>
      <vt:lpstr>PowerPoint Presentation</vt:lpstr>
      <vt:lpstr>Python Requests Code Examples</vt:lpstr>
      <vt:lpstr>PowerPoint Presentation</vt:lpstr>
      <vt:lpstr>Part IV</vt:lpstr>
      <vt:lpstr>Application Centric Infrastructure (ACI)</vt:lpstr>
      <vt:lpstr>Application Centric Infrastructure (ACI)</vt:lpstr>
      <vt:lpstr>Application Centric Infrastructure (ACI)</vt:lpstr>
      <vt:lpstr>cURL – DevNet Always-On ACI Sandbox</vt:lpstr>
      <vt:lpstr>PowerPoint Presentation</vt:lpstr>
      <vt:lpstr>cURL – DevNet Always-On ACI Sandbox</vt:lpstr>
      <vt:lpstr>PowerPoint Presentation</vt:lpstr>
      <vt:lpstr>Python – DevNet Always-On ACI Sandbox</vt:lpstr>
      <vt:lpstr>PowerPoint Presentation</vt:lpstr>
      <vt:lpstr>Python – DevNet Always-On ACI Sandbox</vt:lpstr>
      <vt:lpstr>PowerPoint Presentation</vt:lpstr>
      <vt:lpstr>Python – DevNet Always-On ACI Sandbox</vt:lpstr>
      <vt:lpstr>PowerPoint Presentation</vt:lpstr>
      <vt:lpstr>Python – DevNet Always-On ACI Sandbox</vt:lpstr>
      <vt:lpstr>PowerPoint Presentation</vt:lpstr>
      <vt:lpstr>Part V</vt:lpstr>
      <vt:lpstr>Digital Network Architecture (DNA)</vt:lpstr>
      <vt:lpstr>Digital Network Architecture (DNA)</vt:lpstr>
      <vt:lpstr>Digital Network Architecture (DNA)</vt:lpstr>
      <vt:lpstr>cURL – DevNet Always-On DNAC Sandbox</vt:lpstr>
      <vt:lpstr>PowerPoint Presentation</vt:lpstr>
      <vt:lpstr>cURL – DevNet Always-On DNAC Sandbox</vt:lpstr>
      <vt:lpstr>PowerPoint Presentation</vt:lpstr>
      <vt:lpstr>Python – DevNet Always-On DNAC Sandbox</vt:lpstr>
      <vt:lpstr>PowerPoint Presentation</vt:lpstr>
      <vt:lpstr>Python – DevNet Always-On DNAC Sandbox</vt:lpstr>
      <vt:lpstr>PowerPoint Presentation</vt:lpstr>
      <vt:lpstr>Python – DevNet Always-On DNAC Sandbox</vt:lpstr>
      <vt:lpstr>PowerPoint Presentation</vt:lpstr>
      <vt:lpstr>Part VI</vt:lpstr>
      <vt:lpstr>Meraki</vt:lpstr>
      <vt:lpstr>Meraki</vt:lpstr>
      <vt:lpstr>Meraki</vt:lpstr>
      <vt:lpstr>cURL – DevNet Always-On Meraki Sandbox</vt:lpstr>
      <vt:lpstr>PowerPoint Presentation</vt:lpstr>
      <vt:lpstr>cURL – DevNet Always-On Meraki Sandbox</vt:lpstr>
      <vt:lpstr>PowerPoint Presentation</vt:lpstr>
      <vt:lpstr>Python – DevNet Always-On Meraki Sandbox</vt:lpstr>
      <vt:lpstr>PowerPoint Presentation</vt:lpstr>
      <vt:lpstr>Python – DevNet Always-On Meraki Sandbox</vt:lpstr>
      <vt:lpstr>PowerPoint Presentation</vt:lpstr>
      <vt:lpstr>Part VII</vt:lpstr>
      <vt:lpstr>Software-Defined Wide Area Network (SD-WAN)</vt:lpstr>
      <vt:lpstr>Software-Defined Wide Area Network (SD-WAN)</vt:lpstr>
      <vt:lpstr>Software-Defined Wide Area Network (SD-WAN)</vt:lpstr>
      <vt:lpstr>cURL – DevNet Always-On SD-WAN Sandbox</vt:lpstr>
      <vt:lpstr>PowerPoint Presentation</vt:lpstr>
      <vt:lpstr>cURL – DevNet Always-On SD-WAN Sandbox</vt:lpstr>
      <vt:lpstr>PowerPoint Presentation</vt:lpstr>
      <vt:lpstr>cURL – DevNet Always-On SD-WAN Sandbox</vt:lpstr>
      <vt:lpstr>PowerPoint Presentation</vt:lpstr>
      <vt:lpstr>Python – DevNet Always-On SD-WAN Sandbox</vt:lpstr>
      <vt:lpstr>PowerPoint Presentation</vt:lpstr>
      <vt:lpstr>Python – DevNet Always-On SD-WAN Sandbox</vt:lpstr>
      <vt:lpstr>PowerPoint Presentation</vt:lpstr>
      <vt:lpstr>Python – DevNet Always-On SD-WAN Sandbox</vt:lpstr>
      <vt:lpstr>PowerPoint Presentation</vt:lpstr>
      <vt:lpstr>Python – DevNet Always-On SD-WAN Sandbox</vt:lpstr>
      <vt:lpstr>PowerPoint Presentation</vt:lpstr>
      <vt:lpstr>Part VIII</vt:lpstr>
      <vt:lpstr>Webex Teams</vt:lpstr>
      <vt:lpstr>Webex Teams</vt:lpstr>
      <vt:lpstr>Webex Teams</vt:lpstr>
      <vt:lpstr>cURL – Webex Teams, Individual Account</vt:lpstr>
      <vt:lpstr>PowerPoint Presentation</vt:lpstr>
      <vt:lpstr>cURL – Webex Teams, Individual Account</vt:lpstr>
      <vt:lpstr>PowerPoint Presentation</vt:lpstr>
      <vt:lpstr>Python – Webex Teams, Individual Account</vt:lpstr>
      <vt:lpstr>PowerPoint Presentation</vt:lpstr>
      <vt:lpstr>Python – Webex Teams, Individual Account</vt:lpstr>
      <vt:lpstr>PowerPoint Presentation</vt:lpstr>
      <vt:lpstr>Python – Webex Teams, Individual Account</vt:lpstr>
      <vt:lpstr>PowerPoint Presentation</vt:lpstr>
      <vt:lpstr>Part IX</vt:lpstr>
      <vt:lpstr>References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Docker</dc:title>
  <dc:creator>Hull, Timothy</dc:creator>
  <cp:lastModifiedBy>Hull, Timothy</cp:lastModifiedBy>
  <cp:revision>303</cp:revision>
  <dcterms:created xsi:type="dcterms:W3CDTF">2020-02-11T00:22:44Z</dcterms:created>
  <dcterms:modified xsi:type="dcterms:W3CDTF">2020-04-25T05:46:56Z</dcterms:modified>
</cp:coreProperties>
</file>